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73" r:id="rId10"/>
    <p:sldId id="275" r:id="rId11"/>
    <p:sldId id="274" r:id="rId12"/>
    <p:sldId id="276" r:id="rId13"/>
    <p:sldId id="272" r:id="rId14"/>
    <p:sldId id="258" r:id="rId15"/>
    <p:sldId id="277" r:id="rId16"/>
    <p:sldId id="259" r:id="rId17"/>
    <p:sldId id="278" r:id="rId18"/>
    <p:sldId id="366" r:id="rId19"/>
    <p:sldId id="270" r:id="rId20"/>
    <p:sldId id="367" r:id="rId21"/>
    <p:sldId id="279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10ABF-FDDB-48C3-9EF2-E1F14C594141}" type="datetimeFigureOut">
              <a:rPr lang="de-DE" smtClean="0"/>
              <a:t>08.12.2022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4E87F-7B77-480E-834E-2C1D52387D1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48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quick </a:t>
            </a:r>
            <a:r>
              <a:rPr lang="de-DE" dirty="0" err="1"/>
              <a:t>recap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I m </a:t>
            </a:r>
            <a:r>
              <a:rPr lang="de-DE" dirty="0" err="1"/>
              <a:t>doing</a:t>
            </a:r>
            <a:r>
              <a:rPr lang="de-DE" dirty="0"/>
              <a:t>: </a:t>
            </a:r>
            <a:r>
              <a:rPr lang="de-DE" dirty="0" err="1"/>
              <a:t>look</a:t>
            </a:r>
            <a:r>
              <a:rPr lang="de-DE" dirty="0"/>
              <a:t> at </a:t>
            </a:r>
            <a:r>
              <a:rPr lang="de-DE" dirty="0" err="1"/>
              <a:t>Covid</a:t>
            </a:r>
            <a:r>
              <a:rPr lang="de-DE" dirty="0"/>
              <a:t> </a:t>
            </a:r>
            <a:r>
              <a:rPr lang="de-DE" dirty="0" err="1"/>
              <a:t>pandemics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obviously</a:t>
            </a:r>
            <a:r>
              <a:rPr lang="de-DE" dirty="0"/>
              <a:t> </a:t>
            </a:r>
            <a:r>
              <a:rPr lang="de-DE" dirty="0" err="1"/>
              <a:t>noticed</a:t>
            </a:r>
            <a:r>
              <a:rPr lang="de-DE" dirty="0"/>
              <a:t> different </a:t>
            </a:r>
            <a:r>
              <a:rPr lang="de-DE" dirty="0" err="1"/>
              <a:t>variants</a:t>
            </a:r>
            <a:r>
              <a:rPr lang="de-DE" dirty="0"/>
              <a:t> and </a:t>
            </a:r>
            <a:r>
              <a:rPr lang="de-DE" dirty="0" err="1"/>
              <a:t>now</a:t>
            </a:r>
            <a:r>
              <a:rPr lang="de-DE" dirty="0"/>
              <a:t> dominant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omicron</a:t>
            </a:r>
            <a:r>
              <a:rPr lang="de-DE" dirty="0"/>
              <a:t>. </a:t>
            </a:r>
            <a:r>
              <a:rPr lang="de-DE" dirty="0" err="1"/>
              <a:t>Came</a:t>
            </a:r>
            <a:r>
              <a:rPr lang="de-DE" dirty="0"/>
              <a:t> </a:t>
            </a:r>
            <a:r>
              <a:rPr lang="de-DE" dirty="0" err="1"/>
              <a:t>along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differenct</a:t>
            </a:r>
            <a:r>
              <a:rPr lang="de-DE" dirty="0"/>
              <a:t> </a:t>
            </a:r>
            <a:r>
              <a:rPr lang="de-DE" dirty="0" err="1"/>
              <a:t>characteristics</a:t>
            </a:r>
            <a:r>
              <a:rPr lang="de-DE" dirty="0"/>
              <a:t> and </a:t>
            </a:r>
            <a:r>
              <a:rPr lang="de-DE" dirty="0" err="1"/>
              <a:t>progression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disease</a:t>
            </a:r>
            <a:r>
              <a:rPr lang="de-DE" dirty="0"/>
              <a:t>. Look at </a:t>
            </a:r>
            <a:r>
              <a:rPr lang="de-DE" dirty="0" err="1"/>
              <a:t>genome</a:t>
            </a:r>
            <a:r>
              <a:rPr lang="de-DE" dirty="0"/>
              <a:t>, </a:t>
            </a:r>
            <a:r>
              <a:rPr lang="de-DE" dirty="0" err="1"/>
              <a:t>you‘ll</a:t>
            </a:r>
            <a:r>
              <a:rPr lang="de-DE" dirty="0"/>
              <a:t> find a </a:t>
            </a:r>
            <a:r>
              <a:rPr lang="de-DE" dirty="0" err="1"/>
              <a:t>lot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mutations</a:t>
            </a:r>
            <a:r>
              <a:rPr lang="de-DE" dirty="0"/>
              <a:t>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spike</a:t>
            </a:r>
            <a:r>
              <a:rPr lang="de-DE" dirty="0"/>
              <a:t> </a:t>
            </a:r>
            <a:r>
              <a:rPr lang="de-DE" dirty="0" err="1"/>
              <a:t>protein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rbd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protein</a:t>
            </a:r>
            <a:r>
              <a:rPr lang="de-DE" dirty="0"/>
              <a:t> </a:t>
            </a:r>
            <a:r>
              <a:rPr lang="de-DE" dirty="0" err="1"/>
              <a:t>responsible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human Ace2 </a:t>
            </a:r>
            <a:r>
              <a:rPr lang="de-DE" dirty="0" err="1"/>
              <a:t>receptor</a:t>
            </a:r>
            <a:r>
              <a:rPr lang="de-DE" dirty="0"/>
              <a:t> and </a:t>
            </a:r>
            <a:r>
              <a:rPr lang="de-DE" dirty="0" err="1"/>
              <a:t>thus</a:t>
            </a:r>
            <a:r>
              <a:rPr lang="de-DE" dirty="0"/>
              <a:t> </a:t>
            </a:r>
            <a:r>
              <a:rPr lang="de-DE" dirty="0" err="1"/>
              <a:t>entry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human </a:t>
            </a:r>
            <a:r>
              <a:rPr lang="de-DE" dirty="0" err="1"/>
              <a:t>cells</a:t>
            </a:r>
            <a:r>
              <a:rPr lang="de-DE" dirty="0"/>
              <a:t>.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compare</a:t>
            </a:r>
            <a:r>
              <a:rPr lang="de-DE" dirty="0"/>
              <a:t> </a:t>
            </a:r>
            <a:r>
              <a:rPr lang="de-DE" dirty="0" err="1"/>
              <a:t>wt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o find 13-16 </a:t>
            </a:r>
            <a:r>
              <a:rPr lang="de-DE" dirty="0" err="1"/>
              <a:t>mutations</a:t>
            </a:r>
            <a:r>
              <a:rPr lang="de-DE" dirty="0"/>
              <a:t> in </a:t>
            </a:r>
            <a:r>
              <a:rPr lang="de-DE" dirty="0" err="1"/>
              <a:t>rbd</a:t>
            </a:r>
            <a:r>
              <a:rPr lang="de-DE" dirty="0"/>
              <a:t> </a:t>
            </a:r>
            <a:r>
              <a:rPr lang="de-DE" dirty="0" err="1"/>
              <a:t>alone</a:t>
            </a:r>
            <a:r>
              <a:rPr lang="de-DE" dirty="0"/>
              <a:t>, </a:t>
            </a:r>
            <a:r>
              <a:rPr lang="de-DE" dirty="0" err="1"/>
              <a:t>quite</a:t>
            </a:r>
            <a:r>
              <a:rPr lang="de-DE" dirty="0"/>
              <a:t> a </a:t>
            </a:r>
            <a:r>
              <a:rPr lang="de-DE" dirty="0" err="1"/>
              <a:t>lot</a:t>
            </a:r>
            <a:r>
              <a:rPr lang="de-DE" dirty="0"/>
              <a:t>, </a:t>
            </a:r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delta</a:t>
            </a:r>
            <a:r>
              <a:rPr lang="de-DE" dirty="0"/>
              <a:t>: </a:t>
            </a:r>
            <a:r>
              <a:rPr lang="de-DE" dirty="0" err="1"/>
              <a:t>only</a:t>
            </a:r>
            <a:r>
              <a:rPr lang="de-DE" dirty="0"/>
              <a:t> 3.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altered</a:t>
            </a:r>
            <a:r>
              <a:rPr lang="de-DE" dirty="0"/>
              <a:t> </a:t>
            </a:r>
            <a:r>
              <a:rPr lang="de-DE" dirty="0" err="1"/>
              <a:t>affinity</a:t>
            </a:r>
            <a:r>
              <a:rPr lang="de-DE" dirty="0"/>
              <a:t> </a:t>
            </a:r>
            <a:r>
              <a:rPr lang="de-DE" dirty="0" err="1"/>
              <a:t>towards</a:t>
            </a:r>
            <a:r>
              <a:rPr lang="de-DE" dirty="0"/>
              <a:t> </a:t>
            </a:r>
            <a:r>
              <a:rPr lang="de-DE" dirty="0" err="1"/>
              <a:t>antibodies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de-DE" dirty="0" err="1"/>
              <a:t>wt</a:t>
            </a:r>
            <a:r>
              <a:rPr lang="de-DE" dirty="0"/>
              <a:t>. not </a:t>
            </a:r>
            <a:r>
              <a:rPr lang="de-DE" dirty="0" err="1"/>
              <a:t>entirely</a:t>
            </a:r>
            <a:r>
              <a:rPr lang="de-DE" dirty="0"/>
              <a:t> </a:t>
            </a:r>
            <a:r>
              <a:rPr lang="de-DE" dirty="0" err="1"/>
              <a:t>sure</a:t>
            </a:r>
            <a:r>
              <a:rPr lang="de-DE" dirty="0"/>
              <a:t> </a:t>
            </a:r>
            <a:r>
              <a:rPr lang="de-DE" dirty="0" err="1"/>
              <a:t>yet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there‘s</a:t>
            </a:r>
            <a:r>
              <a:rPr lang="de-DE" dirty="0"/>
              <a:t> </a:t>
            </a:r>
            <a:r>
              <a:rPr lang="de-DE" dirty="0" err="1"/>
              <a:t>altered</a:t>
            </a:r>
            <a:r>
              <a:rPr lang="de-DE" dirty="0"/>
              <a:t> </a:t>
            </a:r>
            <a:r>
              <a:rPr lang="de-DE" dirty="0" err="1"/>
              <a:t>affinity</a:t>
            </a:r>
            <a:r>
              <a:rPr lang="de-DE" dirty="0"/>
              <a:t> in </a:t>
            </a:r>
            <a:r>
              <a:rPr lang="de-DE" dirty="0" err="1"/>
              <a:t>binding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human Ace2 </a:t>
            </a:r>
            <a:r>
              <a:rPr lang="de-DE" dirty="0" err="1"/>
              <a:t>receptor</a:t>
            </a:r>
            <a:r>
              <a:rPr lang="de-DE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do high </a:t>
            </a:r>
            <a:r>
              <a:rPr lang="de-DE" dirty="0" err="1"/>
              <a:t>throughput</a:t>
            </a:r>
            <a:r>
              <a:rPr lang="de-DE" dirty="0"/>
              <a:t> </a:t>
            </a:r>
            <a:r>
              <a:rPr lang="de-DE" dirty="0" err="1"/>
              <a:t>screening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mutants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rbd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wt</a:t>
            </a:r>
            <a:r>
              <a:rPr lang="de-DE" dirty="0"/>
              <a:t> and o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mutations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combinations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mutations</a:t>
            </a:r>
            <a:r>
              <a:rPr lang="de-DE" dirty="0"/>
              <a:t> </a:t>
            </a:r>
            <a:r>
              <a:rPr lang="de-DE" dirty="0" err="1"/>
              <a:t>influenced</a:t>
            </a:r>
            <a:r>
              <a:rPr lang="de-DE" dirty="0"/>
              <a:t> </a:t>
            </a:r>
            <a:r>
              <a:rPr lang="de-DE" dirty="0" err="1"/>
              <a:t>binding</a:t>
            </a:r>
            <a:r>
              <a:rPr lang="de-DE" dirty="0"/>
              <a:t> </a:t>
            </a:r>
            <a:r>
              <a:rPr lang="de-DE" dirty="0" err="1"/>
              <a:t>affinities</a:t>
            </a:r>
            <a:r>
              <a:rPr lang="de-DE" dirty="0"/>
              <a:t>.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give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an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magnitude</a:t>
            </a:r>
            <a:r>
              <a:rPr lang="de-DE" dirty="0"/>
              <a:t>: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 all possible </a:t>
            </a:r>
            <a:r>
              <a:rPr lang="de-DE" dirty="0" err="1"/>
              <a:t>mutations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wt</a:t>
            </a:r>
            <a:r>
              <a:rPr lang="de-DE" dirty="0"/>
              <a:t> and o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2^15 &gt; 30.000 </a:t>
            </a:r>
            <a:r>
              <a:rPr lang="de-DE" dirty="0" err="1"/>
              <a:t>possibilities</a:t>
            </a:r>
            <a:r>
              <a:rPr lang="de-DE" dirty="0"/>
              <a:t>. not </a:t>
            </a:r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 all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but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idea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like a </a:t>
            </a:r>
            <a:r>
              <a:rPr lang="de-DE" dirty="0" err="1"/>
              <a:t>thousand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thousand</a:t>
            </a:r>
            <a:r>
              <a:rPr lang="de-DE" dirty="0"/>
              <a:t> </a:t>
            </a:r>
            <a:r>
              <a:rPr lang="de-DE" dirty="0" err="1"/>
              <a:t>variants</a:t>
            </a:r>
            <a:r>
              <a:rPr lang="de-DE" dirty="0"/>
              <a:t> in.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do </a:t>
            </a:r>
            <a:r>
              <a:rPr lang="de-DE" dirty="0" err="1"/>
              <a:t>this</a:t>
            </a:r>
            <a:r>
              <a:rPr lang="de-DE" dirty="0"/>
              <a:t>: </a:t>
            </a:r>
            <a:r>
              <a:rPr lang="de-DE" dirty="0" err="1"/>
              <a:t>spot</a:t>
            </a:r>
            <a:r>
              <a:rPr lang="de-DE" dirty="0"/>
              <a:t> DNA </a:t>
            </a:r>
            <a:r>
              <a:rPr lang="de-DE" dirty="0" err="1"/>
              <a:t>for</a:t>
            </a:r>
            <a:r>
              <a:rPr lang="de-DE" dirty="0"/>
              <a:t> variant on </a:t>
            </a:r>
            <a:r>
              <a:rPr lang="de-DE" dirty="0" err="1"/>
              <a:t>chip</a:t>
            </a:r>
            <a:r>
              <a:rPr lang="de-DE" dirty="0"/>
              <a:t>, express </a:t>
            </a:r>
            <a:r>
              <a:rPr lang="de-DE" dirty="0" err="1"/>
              <a:t>it</a:t>
            </a:r>
            <a:r>
              <a:rPr lang="de-DE" dirty="0"/>
              <a:t> in PURE, </a:t>
            </a: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/>
              <a:t>respectively</a:t>
            </a:r>
            <a:r>
              <a:rPr lang="de-DE" dirty="0"/>
              <a:t> anti-spike </a:t>
            </a:r>
            <a:r>
              <a:rPr lang="de-DE" dirty="0" err="1"/>
              <a:t>or</a:t>
            </a:r>
            <a:r>
              <a:rPr lang="de-DE" dirty="0"/>
              <a:t> Ace2 and </a:t>
            </a:r>
            <a:r>
              <a:rPr lang="de-DE" dirty="0" err="1"/>
              <a:t>measure</a:t>
            </a:r>
            <a:r>
              <a:rPr lang="de-DE" dirty="0"/>
              <a:t> </a:t>
            </a:r>
            <a:r>
              <a:rPr lang="de-DE" dirty="0" err="1"/>
              <a:t>binding</a:t>
            </a:r>
            <a:r>
              <a:rPr lang="de-DE" dirty="0"/>
              <a:t> </a:t>
            </a:r>
            <a:r>
              <a:rPr lang="de-DE" dirty="0" err="1"/>
              <a:t>affinity</a:t>
            </a:r>
            <a:r>
              <a:rPr lang="de-DE" dirty="0"/>
              <a:t>. Go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details</a:t>
            </a:r>
            <a:r>
              <a:rPr lang="de-DE" dirty="0"/>
              <a:t> </a:t>
            </a:r>
            <a:r>
              <a:rPr lang="de-DE" dirty="0" err="1"/>
              <a:t>later</a:t>
            </a:r>
            <a:r>
              <a:rPr lang="de-DE" dirty="0"/>
              <a:t>.</a:t>
            </a:r>
            <a:endParaRPr dirty="0"/>
          </a:p>
        </p:txBody>
      </p:sp>
      <p:sp>
        <p:nvSpPr>
          <p:cNvPr id="102" name="Google Shape;10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F030F9-8B01-4E21-9DDF-09429D18C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DC0DD04-0722-4039-AFFD-520C9081C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B1E529-575B-47E4-9F49-E8410D3B6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1E1F-FB66-4908-AD8D-1683CBD9187B}" type="datetimeFigureOut">
              <a:rPr lang="de-DE" smtClean="0"/>
              <a:t>08.12.2022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96FA9F-BC0B-45CC-A631-632E5DF5B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651724-ED1E-42EC-A631-C2B389EC2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DE71-2E8A-46DE-861A-FBC11A2ECA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7826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BBC9A7-8CE6-426C-A806-B80E7758F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7585265-B138-4B6C-9473-CE17C4B20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E998B8-C685-4154-BC51-8961CD626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1E1F-FB66-4908-AD8D-1683CBD9187B}" type="datetimeFigureOut">
              <a:rPr lang="de-DE" smtClean="0"/>
              <a:t>08.12.2022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BCB985-1CA5-444A-8064-FA5FF8DDD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12FB00-79F2-4CF5-AE3E-4550527AB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DE71-2E8A-46DE-861A-FBC11A2ECA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090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C16AE67-E6FE-4AFB-9419-2B92D0B855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690481E-ED99-4734-A168-1C96FC794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C899BB-FC0B-42F5-8881-9B7FA8DD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1E1F-FB66-4908-AD8D-1683CBD9187B}" type="datetimeFigureOut">
              <a:rPr lang="de-DE" smtClean="0"/>
              <a:t>08.12.2022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999AF7-3801-40D4-B0C6-EA80302F0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DEE5ED-827F-4571-8249-1E9EC2B7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DE71-2E8A-46DE-861A-FBC11A2ECA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216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435385-0E56-41EC-B7DD-D2335D7E3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FC8CBD-9BC3-463D-BBC9-ECC0228C5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1B3FDA-EDAF-4593-BF77-27B6AA78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1E1F-FB66-4908-AD8D-1683CBD9187B}" type="datetimeFigureOut">
              <a:rPr lang="de-DE" smtClean="0"/>
              <a:t>08.12.2022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0E65D6-2229-4FD3-A802-2B247D39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8CE979-AC2D-4A92-BB4C-9D11B176B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DE71-2E8A-46DE-861A-FBC11A2ECA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149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C3AE2-BEA8-443E-9D5A-8BC00F9A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BA0B63-9EFE-4349-9C95-27F3CF43C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749658-EBFF-4B78-A32D-3D977647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1E1F-FB66-4908-AD8D-1683CBD9187B}" type="datetimeFigureOut">
              <a:rPr lang="de-DE" smtClean="0"/>
              <a:t>08.12.2022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84BBE3-8154-473E-9A22-DD0C0E462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969198-8C8A-463A-BEE8-0EA3B311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DE71-2E8A-46DE-861A-FBC11A2ECA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802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883414-0444-4955-9C58-DC6025DA6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54EC36-FB58-47EE-B979-9D4DFEA4E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81B65AB-1674-4E46-8A42-BD658F190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3FB2892-F7E5-42E9-8C8A-7F919984E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1E1F-FB66-4908-AD8D-1683CBD9187B}" type="datetimeFigureOut">
              <a:rPr lang="de-DE" smtClean="0"/>
              <a:t>08.12.2022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42561F4-8F23-4B4B-B707-1C6874417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75C7807-78A6-4994-A123-5F6EA40C3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DE71-2E8A-46DE-861A-FBC11A2ECA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784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B9F3B-7F4B-43E0-B201-622DEBE3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688E87-9E65-4E92-ACB0-8E13EEB0E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08022E-599C-4A82-8D55-6FD4A7413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8A6387-973D-4B6B-97CC-0B5E103EE9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2189FFD-D0EB-423A-9F4F-25826ED4A4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49C1438-B5D7-423D-B47B-492568B52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1E1F-FB66-4908-AD8D-1683CBD9187B}" type="datetimeFigureOut">
              <a:rPr lang="de-DE" smtClean="0"/>
              <a:t>08.12.2022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78AC535-1B6B-49C4-ABD9-D1348B30A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C49799C-E4E4-4197-B50E-D214E52C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DE71-2E8A-46DE-861A-FBC11A2ECA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606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348E9-097B-4115-B5BE-26E10F77F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138414-EA7D-4A16-970C-132E4C5BF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1E1F-FB66-4908-AD8D-1683CBD9187B}" type="datetimeFigureOut">
              <a:rPr lang="de-DE" smtClean="0"/>
              <a:t>08.12.2022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B909A98-86CC-490D-BB89-2F5E8C85F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0042E7-70C4-4C7E-A380-0F01CF1FF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DE71-2E8A-46DE-861A-FBC11A2ECA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1247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BA9CF55-C5D0-4511-9187-CA9BD5738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1E1F-FB66-4908-AD8D-1683CBD9187B}" type="datetimeFigureOut">
              <a:rPr lang="de-DE" smtClean="0"/>
              <a:t>08.12.2022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03FFE-F04F-49D1-8978-F2E901293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7C49E4-1BD0-451A-9427-F00458BF8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DE71-2E8A-46DE-861A-FBC11A2ECA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842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FC36F-1476-4823-8392-C09B8931C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029EE8-D0AA-4CD3-A6F2-DC4EC73B4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D4A16-D8D1-44F4-B114-916DCFECF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CA24E8-010F-4799-9AA7-84025DA6B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1E1F-FB66-4908-AD8D-1683CBD9187B}" type="datetimeFigureOut">
              <a:rPr lang="de-DE" smtClean="0"/>
              <a:t>08.12.2022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8C247F1-FD70-4927-AE45-ACC32268B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7139DD-68B0-40D7-BA25-ED5E91F8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DE71-2E8A-46DE-861A-FBC11A2ECA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775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D45776-260B-44DE-8DB2-AB2B69994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223CE92-C9CC-4240-8352-97CF3ED21B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0DE9C32-881D-4829-A48B-82125EF33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B463A7D-4912-4AD7-926C-F07461AB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1E1F-FB66-4908-AD8D-1683CBD9187B}" type="datetimeFigureOut">
              <a:rPr lang="de-DE" smtClean="0"/>
              <a:t>08.12.2022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97001FC-B1AF-40AF-A6C1-87B8C3CC2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241C5A5-730B-4849-BB0E-F99DE9DB7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DE71-2E8A-46DE-861A-FBC11A2ECA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7544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2745486-724F-40E1-919C-B9D65043C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AFB25D-4B0A-4DA2-B526-9554D998C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BE0850-903F-4E95-8A3E-23258AE11D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41E1F-FB66-4908-AD8D-1683CBD9187B}" type="datetimeFigureOut">
              <a:rPr lang="de-DE" smtClean="0"/>
              <a:t>08.12.2022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D47E4B-6AC7-4CAD-8104-496953C1C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77C673-D100-42ED-AE98-B3C95C2A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8DE71-2E8A-46DE-861A-FBC11A2ECA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61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8.sv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16.jpg"/><Relationship Id="rId2" Type="http://schemas.openxmlformats.org/officeDocument/2006/relationships/image" Target="../media/image17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image" Target="../media/image15.pn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E630B3-3D8B-4F56-ABF2-78E75E81FB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Cell-free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–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722360C-5396-429B-B29B-F96BBEC141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5830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49785-C8ED-4E3B-AD1D-D4498333C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Diagnostics</a:t>
            </a:r>
            <a:r>
              <a:rPr lang="de-DE" dirty="0"/>
              <a:t>: Biosensors</a:t>
            </a:r>
            <a:endParaRPr lang="en-CH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794F7D-0774-4AF1-A2A6-DE1C613046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molecules</a:t>
            </a:r>
            <a:r>
              <a:rPr lang="de-DE" dirty="0"/>
              <a:t> (e.g. Mercury)</a:t>
            </a:r>
          </a:p>
          <a:p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nucleic</a:t>
            </a:r>
            <a:r>
              <a:rPr lang="de-DE" dirty="0"/>
              <a:t> </a:t>
            </a:r>
            <a:r>
              <a:rPr lang="de-DE" dirty="0" err="1"/>
              <a:t>acids</a:t>
            </a:r>
            <a:r>
              <a:rPr lang="de-DE" dirty="0"/>
              <a:t> (Zika </a:t>
            </a:r>
            <a:r>
              <a:rPr lang="de-DE" dirty="0" err="1"/>
              <a:t>virus</a:t>
            </a:r>
            <a:r>
              <a:rPr lang="de-DE" dirty="0"/>
              <a:t>)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90C36-8B41-4DC6-BFBB-67626EBDC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47" y="1914041"/>
            <a:ext cx="5185261" cy="3967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6FF046-E630-410E-8641-65FD9DBC9DFD}"/>
              </a:ext>
            </a:extLst>
          </p:cNvPr>
          <p:cNvSpPr txBox="1"/>
          <p:nvPr/>
        </p:nvSpPr>
        <p:spPr>
          <a:xfrm>
            <a:off x="969447" y="5881606"/>
            <a:ext cx="1968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err="1"/>
              <a:t>Tinafar</a:t>
            </a:r>
            <a:r>
              <a:rPr lang="de-DE" sz="1000" i="1" dirty="0"/>
              <a:t> 2019</a:t>
            </a:r>
            <a:endParaRPr lang="en-CH" sz="1000" i="1" dirty="0"/>
          </a:p>
        </p:txBody>
      </p:sp>
    </p:spTree>
    <p:extLst>
      <p:ext uri="{BB962C8B-B14F-4D97-AF65-F5344CB8AC3E}">
        <p14:creationId xmlns:p14="http://schemas.microsoft.com/office/powerpoint/2010/main" val="1289845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49785-C8ED-4E3B-AD1D-D4498333C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Therapeutics</a:t>
            </a:r>
            <a:endParaRPr lang="en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6C549-2226-43B7-928F-2B76B2D92F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What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90FD5-ADE9-4929-ACAA-85DC2785F5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err="1"/>
              <a:t>Antibodies</a:t>
            </a:r>
            <a:endParaRPr lang="de-DE" dirty="0"/>
          </a:p>
          <a:p>
            <a:r>
              <a:rPr lang="de-DE" dirty="0" err="1"/>
              <a:t>Vaccines</a:t>
            </a:r>
            <a:endParaRPr lang="de-DE" dirty="0"/>
          </a:p>
          <a:p>
            <a:r>
              <a:rPr lang="de-DE" dirty="0" err="1"/>
              <a:t>Antimicrobials</a:t>
            </a:r>
            <a:r>
              <a:rPr lang="de-DE" dirty="0"/>
              <a:t>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Bacteriophages</a:t>
            </a:r>
            <a:endParaRPr lang="de-DE" dirty="0"/>
          </a:p>
          <a:p>
            <a:r>
              <a:rPr lang="de-DE" dirty="0"/>
              <a:t>...</a:t>
            </a:r>
            <a:endParaRPr lang="en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448D53-3618-45A4-AFA8-300C4F6D16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And </a:t>
            </a:r>
            <a:r>
              <a:rPr lang="de-DE" dirty="0" err="1"/>
              <a:t>why</a:t>
            </a:r>
            <a:r>
              <a:rPr lang="de-DE" dirty="0"/>
              <a:t>?</a:t>
            </a:r>
            <a:endParaRPr lang="en-CH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794F7D-0774-4AF1-A2A6-DE1C613046B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Rapid </a:t>
            </a:r>
            <a:r>
              <a:rPr lang="de-DE" dirty="0" err="1"/>
              <a:t>prototyping</a:t>
            </a:r>
            <a:endParaRPr lang="de-DE" dirty="0"/>
          </a:p>
          <a:p>
            <a:r>
              <a:rPr lang="de-DE" dirty="0"/>
              <a:t>Fast </a:t>
            </a:r>
            <a:r>
              <a:rPr lang="de-DE" dirty="0" err="1"/>
              <a:t>production</a:t>
            </a:r>
            <a:endParaRPr lang="de-DE" dirty="0"/>
          </a:p>
          <a:p>
            <a:r>
              <a:rPr lang="de-DE" dirty="0" err="1"/>
              <a:t>Personalized</a:t>
            </a:r>
            <a:r>
              <a:rPr lang="de-DE" dirty="0"/>
              <a:t> </a:t>
            </a:r>
            <a:r>
              <a:rPr lang="de-DE" dirty="0" err="1"/>
              <a:t>medicine</a:t>
            </a:r>
            <a:r>
              <a:rPr lang="de-DE" dirty="0"/>
              <a:t> (</a:t>
            </a:r>
            <a:r>
              <a:rPr lang="de-DE" dirty="0" err="1"/>
              <a:t>antibodies</a:t>
            </a:r>
            <a:r>
              <a:rPr lang="de-DE" dirty="0"/>
              <a:t>)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don‘t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need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huge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quantities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 err="1"/>
              <a:t>Toxic</a:t>
            </a:r>
            <a:r>
              <a:rPr lang="de-DE" dirty="0"/>
              <a:t> </a:t>
            </a:r>
            <a:r>
              <a:rPr lang="de-DE" dirty="0" err="1"/>
              <a:t>components</a:t>
            </a:r>
            <a:r>
              <a:rPr lang="de-DE" dirty="0"/>
              <a:t> </a:t>
            </a:r>
            <a:r>
              <a:rPr lang="de-DE" dirty="0" err="1"/>
              <a:t>can‘t</a:t>
            </a:r>
            <a:r>
              <a:rPr lang="de-DE" dirty="0"/>
              <a:t> kill a </a:t>
            </a:r>
            <a:r>
              <a:rPr lang="de-DE" dirty="0" err="1"/>
              <a:t>cell</a:t>
            </a:r>
            <a:endParaRPr lang="de-DE" dirty="0"/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106702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71487-9FC3-E147-95BE-EB021D09A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30" y="0"/>
            <a:ext cx="11855669" cy="1325563"/>
          </a:xfrm>
        </p:spPr>
        <p:txBody>
          <a:bodyPr/>
          <a:lstStyle/>
          <a:p>
            <a:r>
              <a:rPr lang="en-US" dirty="0"/>
              <a:t>Therapeutics / Biomolecular Manufacturing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67A053-5091-C84E-B5F4-905B6C017BED}"/>
              </a:ext>
            </a:extLst>
          </p:cNvPr>
          <p:cNvSpPr txBox="1"/>
          <p:nvPr/>
        </p:nvSpPr>
        <p:spPr>
          <a:xfrm>
            <a:off x="0" y="6488668"/>
            <a:ext cx="233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Pardee</a:t>
            </a:r>
            <a:r>
              <a:rPr lang="en-US" dirty="0"/>
              <a:t> et al. Cell 2016.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F2E943-34B6-BD49-BB8D-47B642A08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39" y="1861589"/>
            <a:ext cx="10834264" cy="347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20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71487-9FC3-E147-95BE-EB021D09A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30" y="0"/>
            <a:ext cx="11855669" cy="1325563"/>
          </a:xfrm>
        </p:spPr>
        <p:txBody>
          <a:bodyPr/>
          <a:lstStyle/>
          <a:p>
            <a:r>
              <a:rPr lang="en-US" dirty="0"/>
              <a:t>Metabolic Engineering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2AE72-F39E-814A-B2C9-0CF97E1D25F5}"/>
              </a:ext>
            </a:extLst>
          </p:cNvPr>
          <p:cNvSpPr txBox="1"/>
          <p:nvPr/>
        </p:nvSpPr>
        <p:spPr>
          <a:xfrm>
            <a:off x="4070109" y="2102069"/>
            <a:ext cx="330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Reprogramming the genetic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9E1231-8EEE-B34A-89F8-A3395F5FA845}"/>
              </a:ext>
            </a:extLst>
          </p:cNvPr>
          <p:cNvSpPr txBox="1"/>
          <p:nvPr/>
        </p:nvSpPr>
        <p:spPr>
          <a:xfrm>
            <a:off x="4152395" y="4644712"/>
            <a:ext cx="1258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/>
              <a:t>Passioura</a:t>
            </a:r>
            <a:r>
              <a:rPr lang="en-US" sz="1000" i="1" dirty="0"/>
              <a:t> et al. 2014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382C25-10A0-584A-BBED-68AA0C029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731" y="2717122"/>
            <a:ext cx="3546585" cy="16938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181100-D6E8-F743-9331-1C8C7CA0F362}"/>
              </a:ext>
            </a:extLst>
          </p:cNvPr>
          <p:cNvSpPr txBox="1"/>
          <p:nvPr/>
        </p:nvSpPr>
        <p:spPr>
          <a:xfrm>
            <a:off x="7835307" y="2102069"/>
            <a:ext cx="399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Enzyme engineering / directed evolution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E51FB6-22DB-6846-A9FF-77D47AC91D1B}"/>
              </a:ext>
            </a:extLst>
          </p:cNvPr>
          <p:cNvSpPr txBox="1"/>
          <p:nvPr/>
        </p:nvSpPr>
        <p:spPr>
          <a:xfrm>
            <a:off x="8262731" y="4621361"/>
            <a:ext cx="17139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/>
              <a:t>Fallah-Araghi</a:t>
            </a:r>
            <a:r>
              <a:rPr lang="en-US" sz="1000" i="1" dirty="0"/>
              <a:t> et al. LOC 2012.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91FF41-7685-435D-88D9-25DFD2CB4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95" y="2591980"/>
            <a:ext cx="4180933" cy="205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10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453B-03DA-4A50-B58C-F38D84635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05736"/>
          </a:xfrm>
        </p:spPr>
        <p:txBody>
          <a:bodyPr/>
          <a:lstStyle/>
          <a:p>
            <a:r>
              <a:rPr lang="de-DE" dirty="0"/>
              <a:t>Basis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synthetic</a:t>
            </a:r>
            <a:r>
              <a:rPr lang="de-DE" dirty="0"/>
              <a:t> </a:t>
            </a:r>
            <a:r>
              <a:rPr lang="de-DE" dirty="0" err="1"/>
              <a:t>cell</a:t>
            </a:r>
            <a:endParaRPr lang="en-CH" dirty="0"/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4F9C0CAB-05A3-4BC3-84FA-91CB9278F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60117"/>
            <a:ext cx="3666605" cy="2044779"/>
          </a:xfrm>
          <a:prstGeom prst="rect">
            <a:avLst/>
          </a:prstGeom>
        </p:spPr>
      </p:pic>
      <p:sp>
        <p:nvSpPr>
          <p:cNvPr id="11" name="Textfeld 8">
            <a:extLst>
              <a:ext uri="{FF2B5EF4-FFF2-40B4-BE49-F238E27FC236}">
                <a16:creationId xmlns:a16="http://schemas.microsoft.com/office/drawing/2014/main" id="{B866740D-2975-42AB-AE22-D95C0C5FD598}"/>
              </a:ext>
            </a:extLst>
          </p:cNvPr>
          <p:cNvSpPr txBox="1"/>
          <p:nvPr/>
        </p:nvSpPr>
        <p:spPr>
          <a:xfrm>
            <a:off x="6096000" y="4569191"/>
            <a:ext cx="24968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err="1"/>
              <a:t>adapted</a:t>
            </a:r>
            <a:r>
              <a:rPr lang="de-DE" sz="1000" i="1" dirty="0"/>
              <a:t> </a:t>
            </a:r>
            <a:r>
              <a:rPr lang="de-DE" sz="1000" i="1" dirty="0" err="1"/>
              <a:t>from</a:t>
            </a:r>
            <a:r>
              <a:rPr lang="de-DE" sz="1000" i="1" dirty="0"/>
              <a:t>: </a:t>
            </a:r>
            <a:r>
              <a:rPr lang="de-DE" sz="1000" i="1" dirty="0" err="1"/>
              <a:t>Schwille</a:t>
            </a:r>
            <a:r>
              <a:rPr lang="de-DE" sz="1000" i="1" dirty="0"/>
              <a:t>,</a:t>
            </a:r>
            <a:r>
              <a:rPr lang="en-GB" altLang="de-DE" sz="1000" i="1" dirty="0"/>
              <a:t>Science 2011</a:t>
            </a:r>
            <a:endParaRPr lang="de-DE" sz="1000" i="1" dirty="0"/>
          </a:p>
        </p:txBody>
      </p:sp>
      <p:pic>
        <p:nvPicPr>
          <p:cNvPr id="27" name="Grafik 6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6D1DDF89-2796-456D-9DA9-5208D8798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16" y="2369968"/>
            <a:ext cx="3666604" cy="2118064"/>
          </a:xfrm>
          <a:prstGeom prst="rect">
            <a:avLst/>
          </a:prstGeom>
        </p:spPr>
      </p:pic>
      <p:sp>
        <p:nvSpPr>
          <p:cNvPr id="31" name="Textfeld 34">
            <a:extLst>
              <a:ext uri="{FF2B5EF4-FFF2-40B4-BE49-F238E27FC236}">
                <a16:creationId xmlns:a16="http://schemas.microsoft.com/office/drawing/2014/main" id="{F0E3CFDD-6BD0-4FF9-B0FB-B024331E541A}"/>
              </a:ext>
            </a:extLst>
          </p:cNvPr>
          <p:cNvSpPr txBox="1"/>
          <p:nvPr/>
        </p:nvSpPr>
        <p:spPr>
          <a:xfrm>
            <a:off x="1058516" y="4569192"/>
            <a:ext cx="18669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/>
              <a:t>synthetische-biologie.mpg.de</a:t>
            </a:r>
          </a:p>
        </p:txBody>
      </p:sp>
      <p:sp>
        <p:nvSpPr>
          <p:cNvPr id="34" name="Textfeld 45">
            <a:extLst>
              <a:ext uri="{FF2B5EF4-FFF2-40B4-BE49-F238E27FC236}">
                <a16:creationId xmlns:a16="http://schemas.microsoft.com/office/drawing/2014/main" id="{F3A25780-E626-4789-B6ED-D57D80FC19E5}"/>
              </a:ext>
            </a:extLst>
          </p:cNvPr>
          <p:cNvSpPr txBox="1"/>
          <p:nvPr/>
        </p:nvSpPr>
        <p:spPr>
          <a:xfrm>
            <a:off x="4167876" y="5049176"/>
            <a:ext cx="3181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/>
              <a:t>synthetic</a:t>
            </a:r>
            <a:r>
              <a:rPr lang="de-DE" sz="1800" dirty="0"/>
              <a:t> </a:t>
            </a:r>
            <a:r>
              <a:rPr lang="de-DE" sz="1800" dirty="0" err="1"/>
              <a:t>biology</a:t>
            </a:r>
            <a:r>
              <a:rPr lang="de-DE" sz="1800" dirty="0"/>
              <a:t> </a:t>
            </a:r>
            <a:r>
              <a:rPr lang="de-DE" sz="1800" dirty="0" err="1"/>
              <a:t>as</a:t>
            </a:r>
            <a:r>
              <a:rPr lang="de-DE" sz="1800" dirty="0"/>
              <a:t> a </a:t>
            </a:r>
            <a:r>
              <a:rPr lang="de-DE" sz="1800" dirty="0" err="1"/>
              <a:t>toolbox</a:t>
            </a:r>
            <a:endParaRPr lang="de-DE" sz="18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469379A-F609-4664-9F8B-EB4EC84BD81D}"/>
              </a:ext>
            </a:extLst>
          </p:cNvPr>
          <p:cNvCxnSpPr>
            <a:cxnSpLocks/>
          </p:cNvCxnSpPr>
          <p:nvPr/>
        </p:nvCxnSpPr>
        <p:spPr>
          <a:xfrm>
            <a:off x="4866468" y="3502617"/>
            <a:ext cx="112362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90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453B-03DA-4A50-B58C-F38D84635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05736"/>
          </a:xfrm>
        </p:spPr>
        <p:txBody>
          <a:bodyPr/>
          <a:lstStyle/>
          <a:p>
            <a:r>
              <a:rPr lang="de-DE" dirty="0"/>
              <a:t>Basis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synthetic</a:t>
            </a:r>
            <a:r>
              <a:rPr lang="de-DE" dirty="0"/>
              <a:t> </a:t>
            </a:r>
            <a:r>
              <a:rPr lang="de-DE" dirty="0" err="1"/>
              <a:t>cell</a:t>
            </a:r>
            <a:endParaRPr lang="en-CH" dirty="0"/>
          </a:p>
        </p:txBody>
      </p:sp>
      <p:pic>
        <p:nvPicPr>
          <p:cNvPr id="7" name="Grafik 38">
            <a:extLst>
              <a:ext uri="{FF2B5EF4-FFF2-40B4-BE49-F238E27FC236}">
                <a16:creationId xmlns:a16="http://schemas.microsoft.com/office/drawing/2014/main" id="{7CC19545-2A1C-4DEE-BF4E-B9E50D8FC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135" y="1270861"/>
            <a:ext cx="2686086" cy="2322069"/>
          </a:xfrm>
          <a:prstGeom prst="rect">
            <a:avLst/>
          </a:prstGeom>
        </p:spPr>
      </p:pic>
      <p:pic>
        <p:nvPicPr>
          <p:cNvPr id="8" name="Grafik 37">
            <a:extLst>
              <a:ext uri="{FF2B5EF4-FFF2-40B4-BE49-F238E27FC236}">
                <a16:creationId xmlns:a16="http://schemas.microsoft.com/office/drawing/2014/main" id="{D5243163-A3A1-4A49-890A-28B531F6D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4733" y="3708885"/>
            <a:ext cx="2670488" cy="2357682"/>
          </a:xfrm>
          <a:prstGeom prst="rect">
            <a:avLst/>
          </a:prstGeom>
        </p:spPr>
      </p:pic>
      <p:pic>
        <p:nvPicPr>
          <p:cNvPr id="9" name="Grafik 35">
            <a:extLst>
              <a:ext uri="{FF2B5EF4-FFF2-40B4-BE49-F238E27FC236}">
                <a16:creationId xmlns:a16="http://schemas.microsoft.com/office/drawing/2014/main" id="{F7F0726B-664E-4FDA-97B7-B39606FE3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5741" y="1270862"/>
            <a:ext cx="3337442" cy="4795704"/>
          </a:xfrm>
          <a:prstGeom prst="rect">
            <a:avLst/>
          </a:prstGeom>
        </p:spPr>
      </p:pic>
      <p:pic>
        <p:nvPicPr>
          <p:cNvPr id="10" name="Grafik 7">
            <a:extLst>
              <a:ext uri="{FF2B5EF4-FFF2-40B4-BE49-F238E27FC236}">
                <a16:creationId xmlns:a16="http://schemas.microsoft.com/office/drawing/2014/main" id="{4F9C0CAB-05A3-4BC3-84FA-91CB9278F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048" y="2889967"/>
            <a:ext cx="2792828" cy="1557494"/>
          </a:xfrm>
          <a:prstGeom prst="rect">
            <a:avLst/>
          </a:prstGeom>
        </p:spPr>
      </p:pic>
      <p:sp>
        <p:nvSpPr>
          <p:cNvPr id="11" name="Textfeld 8">
            <a:extLst>
              <a:ext uri="{FF2B5EF4-FFF2-40B4-BE49-F238E27FC236}">
                <a16:creationId xmlns:a16="http://schemas.microsoft.com/office/drawing/2014/main" id="{B866740D-2975-42AB-AE22-D95C0C5FD598}"/>
              </a:ext>
            </a:extLst>
          </p:cNvPr>
          <p:cNvSpPr txBox="1"/>
          <p:nvPr/>
        </p:nvSpPr>
        <p:spPr>
          <a:xfrm>
            <a:off x="4167876" y="4446082"/>
            <a:ext cx="24968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err="1"/>
              <a:t>adapted</a:t>
            </a:r>
            <a:r>
              <a:rPr lang="de-DE" sz="1000" i="1" dirty="0"/>
              <a:t> </a:t>
            </a:r>
            <a:r>
              <a:rPr lang="de-DE" sz="1000" i="1" dirty="0" err="1"/>
              <a:t>from</a:t>
            </a:r>
            <a:r>
              <a:rPr lang="de-DE" sz="1000" i="1" dirty="0"/>
              <a:t>: </a:t>
            </a:r>
            <a:r>
              <a:rPr lang="de-DE" sz="1000" i="1" dirty="0" err="1"/>
              <a:t>Schwille</a:t>
            </a:r>
            <a:r>
              <a:rPr lang="de-DE" sz="1000" i="1" dirty="0"/>
              <a:t>,</a:t>
            </a:r>
            <a:r>
              <a:rPr lang="en-GB" altLang="de-DE" sz="1000" i="1" dirty="0"/>
              <a:t>Science 2011</a:t>
            </a:r>
            <a:endParaRPr lang="de-DE" sz="1000" i="1" dirty="0"/>
          </a:p>
        </p:txBody>
      </p:sp>
      <p:pic>
        <p:nvPicPr>
          <p:cNvPr id="12" name="Grafik 36">
            <a:extLst>
              <a:ext uri="{FF2B5EF4-FFF2-40B4-BE49-F238E27FC236}">
                <a16:creationId xmlns:a16="http://schemas.microsoft.com/office/drawing/2014/main" id="{6D5CD908-27E7-4C40-944F-634333D03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0266" y="1270861"/>
            <a:ext cx="3763806" cy="4795705"/>
          </a:xfrm>
          <a:prstGeom prst="rect">
            <a:avLst/>
          </a:prstGeom>
        </p:spPr>
      </p:pic>
      <p:pic>
        <p:nvPicPr>
          <p:cNvPr id="15" name="Grafik 16">
            <a:extLst>
              <a:ext uri="{FF2B5EF4-FFF2-40B4-BE49-F238E27FC236}">
                <a16:creationId xmlns:a16="http://schemas.microsoft.com/office/drawing/2014/main" id="{B950A8B6-FBBA-4C81-B844-E9981800D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80327" y="3156348"/>
            <a:ext cx="747861" cy="747861"/>
          </a:xfrm>
          <a:prstGeom prst="rect">
            <a:avLst/>
          </a:prstGeom>
        </p:spPr>
      </p:pic>
      <p:grpSp>
        <p:nvGrpSpPr>
          <p:cNvPr id="16" name="Gruppieren 19">
            <a:extLst>
              <a:ext uri="{FF2B5EF4-FFF2-40B4-BE49-F238E27FC236}">
                <a16:creationId xmlns:a16="http://schemas.microsoft.com/office/drawing/2014/main" id="{CC90DE13-CCB6-48D8-9D73-D70D28844C38}"/>
              </a:ext>
            </a:extLst>
          </p:cNvPr>
          <p:cNvGrpSpPr/>
          <p:nvPr/>
        </p:nvGrpSpPr>
        <p:grpSpPr>
          <a:xfrm>
            <a:off x="8163106" y="4166603"/>
            <a:ext cx="765081" cy="747861"/>
            <a:chOff x="5878291" y="3207349"/>
            <a:chExt cx="894282" cy="874154"/>
          </a:xfrm>
        </p:grpSpPr>
        <p:pic>
          <p:nvPicPr>
            <p:cNvPr id="17" name="Grafik 17">
              <a:extLst>
                <a:ext uri="{FF2B5EF4-FFF2-40B4-BE49-F238E27FC236}">
                  <a16:creationId xmlns:a16="http://schemas.microsoft.com/office/drawing/2014/main" id="{28B0B093-4975-40FD-B936-C2CE7935F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898419" y="3207349"/>
              <a:ext cx="874154" cy="874154"/>
            </a:xfrm>
            <a:prstGeom prst="rect">
              <a:avLst/>
            </a:prstGeom>
          </p:spPr>
        </p:pic>
        <p:sp>
          <p:nvSpPr>
            <p:cNvPr id="18" name="Gewitterblitz 18">
              <a:extLst>
                <a:ext uri="{FF2B5EF4-FFF2-40B4-BE49-F238E27FC236}">
                  <a16:creationId xmlns:a16="http://schemas.microsoft.com/office/drawing/2014/main" id="{6C7D548D-51E3-467E-A2A7-83C4492DA0EB}"/>
                </a:ext>
              </a:extLst>
            </p:cNvPr>
            <p:cNvSpPr/>
            <p:nvPr/>
          </p:nvSpPr>
          <p:spPr>
            <a:xfrm>
              <a:off x="5878291" y="3248304"/>
              <a:ext cx="301502" cy="246221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9" name="Grafik 20">
            <a:extLst>
              <a:ext uri="{FF2B5EF4-FFF2-40B4-BE49-F238E27FC236}">
                <a16:creationId xmlns:a16="http://schemas.microsoft.com/office/drawing/2014/main" id="{A31805D7-F9C7-474B-BD6F-6217B88DBA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81295" y="5176857"/>
            <a:ext cx="1150281" cy="48080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AF5D3CA-8239-4FA5-8576-E8DF72C54452}"/>
              </a:ext>
            </a:extLst>
          </p:cNvPr>
          <p:cNvGrpSpPr/>
          <p:nvPr/>
        </p:nvGrpSpPr>
        <p:grpSpPr>
          <a:xfrm>
            <a:off x="7760680" y="1328921"/>
            <a:ext cx="2955639" cy="1565033"/>
            <a:chOff x="7760680" y="1328921"/>
            <a:chExt cx="2955639" cy="1565033"/>
          </a:xfrm>
        </p:grpSpPr>
        <p:sp>
          <p:nvSpPr>
            <p:cNvPr id="13" name="Rechteck: abgerundete Ecken 28">
              <a:extLst>
                <a:ext uri="{FF2B5EF4-FFF2-40B4-BE49-F238E27FC236}">
                  <a16:creationId xmlns:a16="http://schemas.microsoft.com/office/drawing/2014/main" id="{4EF2DC4B-2EEF-4178-AF38-88DA713E6338}"/>
                </a:ext>
              </a:extLst>
            </p:cNvPr>
            <p:cNvSpPr/>
            <p:nvPr/>
          </p:nvSpPr>
          <p:spPr>
            <a:xfrm>
              <a:off x="7760680" y="1328921"/>
              <a:ext cx="2903169" cy="1565033"/>
            </a:xfrm>
            <a:prstGeom prst="round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" name="Grafik 15">
              <a:extLst>
                <a:ext uri="{FF2B5EF4-FFF2-40B4-BE49-F238E27FC236}">
                  <a16:creationId xmlns:a16="http://schemas.microsoft.com/office/drawing/2014/main" id="{1F985DCC-E914-4102-A210-E37057296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888232" y="2445384"/>
              <a:ext cx="1387851" cy="260222"/>
            </a:xfrm>
            <a:prstGeom prst="rect">
              <a:avLst/>
            </a:prstGeom>
          </p:spPr>
        </p:pic>
        <p:pic>
          <p:nvPicPr>
            <p:cNvPr id="20" name="Grafik 14">
              <a:extLst>
                <a:ext uri="{FF2B5EF4-FFF2-40B4-BE49-F238E27FC236}">
                  <a16:creationId xmlns:a16="http://schemas.microsoft.com/office/drawing/2014/main" id="{F5BC0EB8-FACF-4E33-A228-AD9DFC504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013795" y="1378901"/>
              <a:ext cx="1136722" cy="873481"/>
            </a:xfrm>
            <a:prstGeom prst="rect">
              <a:avLst/>
            </a:prstGeom>
          </p:spPr>
        </p:pic>
        <p:sp>
          <p:nvSpPr>
            <p:cNvPr id="21" name="Textfeld 21">
              <a:extLst>
                <a:ext uri="{FF2B5EF4-FFF2-40B4-BE49-F238E27FC236}">
                  <a16:creationId xmlns:a16="http://schemas.microsoft.com/office/drawing/2014/main" id="{7EF08D2E-7E67-4F39-AD73-DFA852C99CE0}"/>
                </a:ext>
              </a:extLst>
            </p:cNvPr>
            <p:cNvSpPr txBox="1"/>
            <p:nvPr/>
          </p:nvSpPr>
          <p:spPr>
            <a:xfrm>
              <a:off x="9483343" y="1548752"/>
              <a:ext cx="11805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growth</a:t>
              </a:r>
              <a:r>
                <a:rPr lang="de-DE" sz="1400" dirty="0"/>
                <a:t> and </a:t>
              </a:r>
            </a:p>
            <a:p>
              <a:r>
                <a:rPr lang="de-DE" sz="1400" dirty="0" err="1"/>
                <a:t>division</a:t>
              </a:r>
              <a:endParaRPr lang="de-DE" sz="1400" dirty="0"/>
            </a:p>
          </p:txBody>
        </p:sp>
        <p:sp>
          <p:nvSpPr>
            <p:cNvPr id="22" name="Textfeld 23">
              <a:extLst>
                <a:ext uri="{FF2B5EF4-FFF2-40B4-BE49-F238E27FC236}">
                  <a16:creationId xmlns:a16="http://schemas.microsoft.com/office/drawing/2014/main" id="{19C7AC45-F4A2-44C1-A65C-E0AF930BD09B}"/>
                </a:ext>
              </a:extLst>
            </p:cNvPr>
            <p:cNvSpPr txBox="1"/>
            <p:nvPr/>
          </p:nvSpPr>
          <p:spPr>
            <a:xfrm>
              <a:off x="9495497" y="2326717"/>
              <a:ext cx="1220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information</a:t>
              </a:r>
              <a:r>
                <a:rPr lang="de-DE" sz="1400" dirty="0"/>
                <a:t> </a:t>
              </a:r>
              <a:r>
                <a:rPr lang="de-DE" sz="1400" dirty="0" err="1"/>
                <a:t>processing</a:t>
              </a:r>
              <a:endParaRPr lang="de-DE" sz="1400" dirty="0"/>
            </a:p>
          </p:txBody>
        </p:sp>
      </p:grpSp>
      <p:sp>
        <p:nvSpPr>
          <p:cNvPr id="23" name="Textfeld 24">
            <a:extLst>
              <a:ext uri="{FF2B5EF4-FFF2-40B4-BE49-F238E27FC236}">
                <a16:creationId xmlns:a16="http://schemas.microsoft.com/office/drawing/2014/main" id="{5AFC8B9E-E483-4F0B-A4D0-D168D40D5FE2}"/>
              </a:ext>
            </a:extLst>
          </p:cNvPr>
          <p:cNvSpPr txBox="1"/>
          <p:nvPr/>
        </p:nvSpPr>
        <p:spPr>
          <a:xfrm>
            <a:off x="9471677" y="3279810"/>
            <a:ext cx="1268462" cy="535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compartmen-talization</a:t>
            </a:r>
            <a:endParaRPr lang="de-DE" sz="1400" dirty="0"/>
          </a:p>
        </p:txBody>
      </p:sp>
      <p:sp>
        <p:nvSpPr>
          <p:cNvPr id="24" name="Textfeld 25">
            <a:extLst>
              <a:ext uri="{FF2B5EF4-FFF2-40B4-BE49-F238E27FC236}">
                <a16:creationId xmlns:a16="http://schemas.microsoft.com/office/drawing/2014/main" id="{0E178C3F-430C-4A35-9F32-5ACBB3923EFF}"/>
              </a:ext>
            </a:extLst>
          </p:cNvPr>
          <p:cNvSpPr txBox="1"/>
          <p:nvPr/>
        </p:nvSpPr>
        <p:spPr>
          <a:xfrm>
            <a:off x="9512169" y="4335078"/>
            <a:ext cx="1268462" cy="31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metabolism</a:t>
            </a:r>
            <a:endParaRPr lang="de-DE" sz="1400" dirty="0"/>
          </a:p>
        </p:txBody>
      </p:sp>
      <p:sp>
        <p:nvSpPr>
          <p:cNvPr id="25" name="Textfeld 26">
            <a:extLst>
              <a:ext uri="{FF2B5EF4-FFF2-40B4-BE49-F238E27FC236}">
                <a16:creationId xmlns:a16="http://schemas.microsoft.com/office/drawing/2014/main" id="{017488F6-2883-460D-9AED-DE389C223BD1}"/>
              </a:ext>
            </a:extLst>
          </p:cNvPr>
          <p:cNvSpPr txBox="1"/>
          <p:nvPr/>
        </p:nvSpPr>
        <p:spPr>
          <a:xfrm>
            <a:off x="9512169" y="5218778"/>
            <a:ext cx="1268462" cy="31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adaptabiliy</a:t>
            </a:r>
            <a:endParaRPr lang="de-DE" sz="1400" dirty="0"/>
          </a:p>
        </p:txBody>
      </p:sp>
      <p:pic>
        <p:nvPicPr>
          <p:cNvPr id="26" name="Grafik 2">
            <a:extLst>
              <a:ext uri="{FF2B5EF4-FFF2-40B4-BE49-F238E27FC236}">
                <a16:creationId xmlns:a16="http://schemas.microsoft.com/office/drawing/2014/main" id="{8151C797-C00A-4D6B-8C9C-63B3752AC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20954" y="1586098"/>
            <a:ext cx="1572553" cy="879437"/>
          </a:xfrm>
          <a:prstGeom prst="rect">
            <a:avLst/>
          </a:prstGeom>
        </p:spPr>
      </p:pic>
      <p:pic>
        <p:nvPicPr>
          <p:cNvPr id="27" name="Grafik 6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6D1DDF89-2796-456D-9DA9-5208D8798A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34117" y="3964921"/>
            <a:ext cx="1562473" cy="902584"/>
          </a:xfrm>
          <a:prstGeom prst="rect">
            <a:avLst/>
          </a:prstGeom>
        </p:spPr>
      </p:pic>
      <p:cxnSp>
        <p:nvCxnSpPr>
          <p:cNvPr id="28" name="Gerade Verbindung mit Pfeil 12">
            <a:extLst>
              <a:ext uri="{FF2B5EF4-FFF2-40B4-BE49-F238E27FC236}">
                <a16:creationId xmlns:a16="http://schemas.microsoft.com/office/drawing/2014/main" id="{BFA73F65-577C-461A-A752-DDA8E78F7CC3}"/>
              </a:ext>
            </a:extLst>
          </p:cNvPr>
          <p:cNvCxnSpPr>
            <a:cxnSpLocks/>
          </p:cNvCxnSpPr>
          <p:nvPr/>
        </p:nvCxnSpPr>
        <p:spPr>
          <a:xfrm>
            <a:off x="3408879" y="2639822"/>
            <a:ext cx="508741" cy="4033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7">
            <a:extLst>
              <a:ext uri="{FF2B5EF4-FFF2-40B4-BE49-F238E27FC236}">
                <a16:creationId xmlns:a16="http://schemas.microsoft.com/office/drawing/2014/main" id="{3A9F5E8F-9637-47D3-A4C6-D9D478965244}"/>
              </a:ext>
            </a:extLst>
          </p:cNvPr>
          <p:cNvCxnSpPr>
            <a:cxnSpLocks/>
          </p:cNvCxnSpPr>
          <p:nvPr/>
        </p:nvCxnSpPr>
        <p:spPr>
          <a:xfrm flipH="1">
            <a:off x="3508414" y="4089648"/>
            <a:ext cx="384991" cy="3187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31">
            <a:extLst>
              <a:ext uri="{FF2B5EF4-FFF2-40B4-BE49-F238E27FC236}">
                <a16:creationId xmlns:a16="http://schemas.microsoft.com/office/drawing/2014/main" id="{37966DA8-76AE-4166-B20C-94A08BB0CCE6}"/>
              </a:ext>
            </a:extLst>
          </p:cNvPr>
          <p:cNvCxnSpPr>
            <a:cxnSpLocks/>
          </p:cNvCxnSpPr>
          <p:nvPr/>
        </p:nvCxnSpPr>
        <p:spPr>
          <a:xfrm flipV="1">
            <a:off x="7188851" y="3660209"/>
            <a:ext cx="713278" cy="567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4">
            <a:extLst>
              <a:ext uri="{FF2B5EF4-FFF2-40B4-BE49-F238E27FC236}">
                <a16:creationId xmlns:a16="http://schemas.microsoft.com/office/drawing/2014/main" id="{F0E3CFDD-6BD0-4FF9-B0FB-B024331E541A}"/>
              </a:ext>
            </a:extLst>
          </p:cNvPr>
          <p:cNvSpPr txBox="1"/>
          <p:nvPr/>
        </p:nvSpPr>
        <p:spPr>
          <a:xfrm>
            <a:off x="1206656" y="4886855"/>
            <a:ext cx="18669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/>
              <a:t>synthetische-biologie.mpg.de</a:t>
            </a:r>
          </a:p>
        </p:txBody>
      </p:sp>
      <p:sp>
        <p:nvSpPr>
          <p:cNvPr id="32" name="Textfeld 39">
            <a:extLst>
              <a:ext uri="{FF2B5EF4-FFF2-40B4-BE49-F238E27FC236}">
                <a16:creationId xmlns:a16="http://schemas.microsoft.com/office/drawing/2014/main" id="{D206A97F-E3F3-404B-A86E-2D5DD925B30A}"/>
              </a:ext>
            </a:extLst>
          </p:cNvPr>
          <p:cNvSpPr txBox="1"/>
          <p:nvPr/>
        </p:nvSpPr>
        <p:spPr>
          <a:xfrm>
            <a:off x="1107807" y="5067414"/>
            <a:ext cx="1852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synthetic</a:t>
            </a:r>
            <a:r>
              <a:rPr lang="de-DE" dirty="0"/>
              <a:t> </a:t>
            </a:r>
            <a:r>
              <a:rPr lang="de-DE" dirty="0" err="1"/>
              <a:t>cell</a:t>
            </a:r>
            <a:r>
              <a:rPr lang="de-DE" dirty="0"/>
              <a:t>:</a:t>
            </a:r>
          </a:p>
          <a:p>
            <a:r>
              <a:rPr lang="de-DE" dirty="0" err="1"/>
              <a:t>bottom</a:t>
            </a:r>
            <a:r>
              <a:rPr lang="de-DE" dirty="0"/>
              <a:t> –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approach</a:t>
            </a:r>
            <a:endParaRPr lang="de-DE" dirty="0"/>
          </a:p>
        </p:txBody>
      </p:sp>
      <p:sp>
        <p:nvSpPr>
          <p:cNvPr id="33" name="Textfeld 40">
            <a:extLst>
              <a:ext uri="{FF2B5EF4-FFF2-40B4-BE49-F238E27FC236}">
                <a16:creationId xmlns:a16="http://schemas.microsoft.com/office/drawing/2014/main" id="{714F88DC-B709-45AE-B6D1-E8FDAA5C98D2}"/>
              </a:ext>
            </a:extLst>
          </p:cNvPr>
          <p:cNvSpPr txBox="1"/>
          <p:nvPr/>
        </p:nvSpPr>
        <p:spPr>
          <a:xfrm>
            <a:off x="1138986" y="2581489"/>
            <a:ext cx="1852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natural</a:t>
            </a:r>
            <a:r>
              <a:rPr lang="de-DE" dirty="0"/>
              <a:t> </a:t>
            </a:r>
            <a:r>
              <a:rPr lang="de-DE" dirty="0" err="1"/>
              <a:t>cell</a:t>
            </a:r>
            <a:r>
              <a:rPr lang="de-DE" dirty="0"/>
              <a:t>: </a:t>
            </a:r>
          </a:p>
          <a:p>
            <a:r>
              <a:rPr lang="de-DE" dirty="0"/>
              <a:t>top – down </a:t>
            </a:r>
            <a:r>
              <a:rPr lang="de-DE" dirty="0" err="1"/>
              <a:t>approach</a:t>
            </a:r>
            <a:endParaRPr lang="de-DE" dirty="0"/>
          </a:p>
        </p:txBody>
      </p:sp>
      <p:sp>
        <p:nvSpPr>
          <p:cNvPr id="34" name="Textfeld 45">
            <a:extLst>
              <a:ext uri="{FF2B5EF4-FFF2-40B4-BE49-F238E27FC236}">
                <a16:creationId xmlns:a16="http://schemas.microsoft.com/office/drawing/2014/main" id="{F3A25780-E626-4789-B6ED-D57D80FC19E5}"/>
              </a:ext>
            </a:extLst>
          </p:cNvPr>
          <p:cNvSpPr txBox="1"/>
          <p:nvPr/>
        </p:nvSpPr>
        <p:spPr>
          <a:xfrm>
            <a:off x="4167876" y="5049176"/>
            <a:ext cx="3181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/>
              <a:t>synthetic</a:t>
            </a:r>
            <a:r>
              <a:rPr lang="de-DE" sz="1800" dirty="0"/>
              <a:t> </a:t>
            </a:r>
            <a:r>
              <a:rPr lang="de-DE" sz="1800" dirty="0" err="1"/>
              <a:t>biology</a:t>
            </a:r>
            <a:r>
              <a:rPr lang="de-DE" sz="1800" dirty="0"/>
              <a:t> </a:t>
            </a:r>
            <a:r>
              <a:rPr lang="de-DE" sz="1800" dirty="0" err="1"/>
              <a:t>as</a:t>
            </a:r>
            <a:r>
              <a:rPr lang="de-DE" sz="1800" dirty="0"/>
              <a:t> a </a:t>
            </a:r>
            <a:r>
              <a:rPr lang="de-DE" sz="1800" dirty="0" err="1"/>
              <a:t>toolbox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297699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453B-03DA-4A50-B58C-F38D84635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?</a:t>
            </a:r>
            <a:endParaRPr lang="en-CH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58A724-26DD-46F5-B7F3-181228348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Understanding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concept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life</a:t>
            </a:r>
            <a:r>
              <a:rPr lang="de-DE" dirty="0"/>
              <a:t> in </a:t>
            </a:r>
            <a:r>
              <a:rPr lang="de-DE" dirty="0" err="1"/>
              <a:t>general</a:t>
            </a:r>
            <a:r>
              <a:rPr lang="de-DE" dirty="0"/>
              <a:t> and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life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emerged</a:t>
            </a:r>
            <a:endParaRPr lang="de-DE" dirty="0"/>
          </a:p>
          <a:p>
            <a:r>
              <a:rPr lang="de-DE" dirty="0"/>
              <a:t>Ability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build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according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one‘s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Healthcare</a:t>
            </a:r>
            <a:endParaRPr lang="de-DE" dirty="0"/>
          </a:p>
          <a:p>
            <a:pPr lvl="1"/>
            <a:r>
              <a:rPr lang="de-DE" dirty="0"/>
              <a:t>Environmental </a:t>
            </a:r>
            <a:r>
              <a:rPr lang="de-DE" dirty="0" err="1"/>
              <a:t>remediation</a:t>
            </a:r>
            <a:endParaRPr lang="de-DE" dirty="0"/>
          </a:p>
          <a:p>
            <a:pPr lvl="1"/>
            <a:r>
              <a:rPr lang="de-DE" dirty="0" err="1"/>
              <a:t>Sustainable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conversion</a:t>
            </a:r>
            <a:endParaRPr lang="de-DE" dirty="0"/>
          </a:p>
          <a:p>
            <a:pPr lvl="1"/>
            <a:r>
              <a:rPr lang="de-DE" dirty="0"/>
              <a:t>...</a:t>
            </a:r>
          </a:p>
          <a:p>
            <a:pPr lvl="1"/>
            <a:endParaRPr lang="de-DE" dirty="0"/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664666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3BF565-0BCB-4E74-A125-36D86BBD4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Between wild type and omicron: </a:t>
            </a:r>
            <a:r>
              <a:rPr lang="en-US" dirty="0" err="1"/>
              <a:t>Characterzizing</a:t>
            </a:r>
            <a:r>
              <a:rPr lang="en-US" dirty="0"/>
              <a:t> binding strength of SARS-CoV-2 receptor binding domain variants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141689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7CA964D-0FD5-4371-9830-81B575636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Receptor</a:t>
            </a:r>
            <a:r>
              <a:rPr lang="de-DE" dirty="0"/>
              <a:t> </a:t>
            </a:r>
            <a:r>
              <a:rPr lang="de-DE" dirty="0" err="1"/>
              <a:t>binding</a:t>
            </a:r>
            <a:r>
              <a:rPr lang="de-DE" dirty="0"/>
              <a:t> </a:t>
            </a:r>
            <a:r>
              <a:rPr lang="de-DE" dirty="0" err="1"/>
              <a:t>domain</a:t>
            </a:r>
            <a:r>
              <a:rPr lang="de-DE" dirty="0"/>
              <a:t> (</a:t>
            </a:r>
            <a:r>
              <a:rPr lang="de-DE" dirty="0" err="1"/>
              <a:t>rbd</a:t>
            </a:r>
            <a:r>
              <a:rPr lang="de-DE" dirty="0"/>
              <a:t>) </a:t>
            </a:r>
            <a:r>
              <a:rPr lang="de-DE" dirty="0" err="1"/>
              <a:t>of</a:t>
            </a:r>
            <a:r>
              <a:rPr lang="de-DE" dirty="0"/>
              <a:t> SARS </a:t>
            </a:r>
            <a:r>
              <a:rPr lang="de-DE" dirty="0" err="1"/>
              <a:t>CoV</a:t>
            </a:r>
            <a:r>
              <a:rPr lang="de-DE" dirty="0"/>
              <a:t> 2</a:t>
            </a:r>
          </a:p>
        </p:txBody>
      </p:sp>
      <p:pic>
        <p:nvPicPr>
          <p:cNvPr id="16" name="Inhaltsplatzhalter 15">
            <a:extLst>
              <a:ext uri="{FF2B5EF4-FFF2-40B4-BE49-F238E27FC236}">
                <a16:creationId xmlns:a16="http://schemas.microsoft.com/office/drawing/2014/main" id="{B1D3638C-1529-4EB2-AD19-F6B8529EEA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26494"/>
            <a:ext cx="5181600" cy="3149600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3B46EB-E295-4DA6-BA61-E59883CEF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7155"/>
            <a:ext cx="5181600" cy="3839808"/>
          </a:xfrm>
        </p:spPr>
        <p:txBody>
          <a:bodyPr>
            <a:normAutofit fontScale="92500"/>
          </a:bodyPr>
          <a:lstStyle/>
          <a:p>
            <a:r>
              <a:rPr lang="de-DE" dirty="0"/>
              <a:t>Evolution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virus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currently</a:t>
            </a:r>
            <a:r>
              <a:rPr lang="de-DE" dirty="0">
                <a:sym typeface="Wingdings" panose="05000000000000000000" pitchFamily="2" charset="2"/>
              </a:rPr>
              <a:t> dominant variant: </a:t>
            </a:r>
            <a:r>
              <a:rPr lang="de-DE" dirty="0" err="1">
                <a:sym typeface="Wingdings" panose="05000000000000000000" pitchFamily="2" charset="2"/>
              </a:rPr>
              <a:t>omicron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 err="1">
                <a:sym typeface="Wingdings" panose="05000000000000000000" pitchFamily="2" charset="2"/>
              </a:rPr>
              <a:t>Differences</a:t>
            </a:r>
            <a:r>
              <a:rPr lang="de-DE" dirty="0">
                <a:sym typeface="Wingdings" panose="05000000000000000000" pitchFamily="2" charset="2"/>
              </a:rPr>
              <a:t> in </a:t>
            </a:r>
            <a:r>
              <a:rPr lang="de-DE" dirty="0" err="1">
                <a:sym typeface="Wingdings" panose="05000000000000000000" pitchFamily="2" charset="2"/>
              </a:rPr>
              <a:t>transmissibility</a:t>
            </a:r>
            <a:r>
              <a:rPr lang="de-DE" dirty="0">
                <a:sym typeface="Wingdings" panose="05000000000000000000" pitchFamily="2" charset="2"/>
              </a:rPr>
              <a:t> and </a:t>
            </a:r>
            <a:r>
              <a:rPr lang="de-DE" dirty="0" err="1">
                <a:sym typeface="Wingdings" panose="05000000000000000000" pitchFamily="2" charset="2"/>
              </a:rPr>
              <a:t>course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disease</a:t>
            </a:r>
            <a:endParaRPr lang="de-DE" dirty="0"/>
          </a:p>
          <a:p>
            <a:r>
              <a:rPr lang="de-DE" dirty="0"/>
              <a:t>16 </a:t>
            </a:r>
            <a:r>
              <a:rPr lang="de-DE" dirty="0" err="1"/>
              <a:t>mutations</a:t>
            </a:r>
            <a:r>
              <a:rPr lang="de-DE" dirty="0"/>
              <a:t> in </a:t>
            </a:r>
            <a:r>
              <a:rPr lang="de-DE" dirty="0" err="1"/>
              <a:t>rbd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wt</a:t>
            </a:r>
            <a:r>
              <a:rPr lang="de-DE" dirty="0"/>
              <a:t> and </a:t>
            </a:r>
            <a:r>
              <a:rPr lang="de-DE" dirty="0" err="1"/>
              <a:t>omicron</a:t>
            </a:r>
            <a:endParaRPr lang="de-DE" dirty="0"/>
          </a:p>
          <a:p>
            <a:pPr marL="285750" indent="-285750"/>
            <a:r>
              <a:rPr lang="de-DE" dirty="0" err="1"/>
              <a:t>Altered</a:t>
            </a:r>
            <a:r>
              <a:rPr lang="de-DE" dirty="0"/>
              <a:t> </a:t>
            </a:r>
            <a:r>
              <a:rPr lang="de-DE" dirty="0" err="1"/>
              <a:t>affinity</a:t>
            </a:r>
            <a:r>
              <a:rPr lang="de-DE" dirty="0"/>
              <a:t> in </a:t>
            </a:r>
            <a:r>
              <a:rPr lang="de-DE" dirty="0" err="1"/>
              <a:t>antibody</a:t>
            </a:r>
            <a:r>
              <a:rPr lang="de-DE" dirty="0"/>
              <a:t> </a:t>
            </a:r>
            <a:r>
              <a:rPr lang="de-DE" dirty="0" err="1"/>
              <a:t>binding</a:t>
            </a:r>
            <a:endParaRPr lang="de-DE" dirty="0"/>
          </a:p>
          <a:p>
            <a:pPr marL="285750" indent="-285750"/>
            <a:r>
              <a:rPr lang="de-DE" dirty="0" err="1"/>
              <a:t>Altered</a:t>
            </a:r>
            <a:r>
              <a:rPr lang="de-DE" dirty="0"/>
              <a:t> </a:t>
            </a:r>
            <a:r>
              <a:rPr lang="de-DE" dirty="0" err="1"/>
              <a:t>affinity</a:t>
            </a:r>
            <a:r>
              <a:rPr lang="de-DE" dirty="0"/>
              <a:t> in </a:t>
            </a:r>
            <a:r>
              <a:rPr lang="de-DE" dirty="0" err="1"/>
              <a:t>binding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human Ace2 </a:t>
            </a:r>
            <a:r>
              <a:rPr lang="de-DE" dirty="0" err="1"/>
              <a:t>receptor</a:t>
            </a:r>
            <a:r>
              <a:rPr lang="de-DE" dirty="0"/>
              <a:t>?</a:t>
            </a:r>
          </a:p>
          <a:p>
            <a:endParaRPr lang="de-DE" dirty="0"/>
          </a:p>
          <a:p>
            <a:endParaRPr lang="en-CH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84F76BC-96D9-4574-8283-279D245B87B2}"/>
              </a:ext>
            </a:extLst>
          </p:cNvPr>
          <p:cNvSpPr txBox="1"/>
          <p:nvPr/>
        </p:nvSpPr>
        <p:spPr>
          <a:xfrm>
            <a:off x="838199" y="5899964"/>
            <a:ext cx="5301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adapted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: </a:t>
            </a:r>
            <a:r>
              <a:rPr lang="de-DE" sz="1200" i="1" dirty="0" err="1"/>
              <a:t>Huo</a:t>
            </a:r>
            <a:r>
              <a:rPr lang="de-DE" sz="1200" i="1" dirty="0"/>
              <a:t> et al., Nature, 2020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FD6B567B-6809-4AAD-8255-294D7948E7E1}"/>
              </a:ext>
            </a:extLst>
          </p:cNvPr>
          <p:cNvCxnSpPr>
            <a:cxnSpLocks/>
          </p:cNvCxnSpPr>
          <p:nvPr/>
        </p:nvCxnSpPr>
        <p:spPr>
          <a:xfrm flipH="1">
            <a:off x="5236029" y="3156857"/>
            <a:ext cx="696686" cy="1632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0C59D81-5FE4-4666-8C50-83E8C7F6AA62}"/>
              </a:ext>
            </a:extLst>
          </p:cNvPr>
          <p:cNvSpPr/>
          <p:nvPr/>
        </p:nvSpPr>
        <p:spPr>
          <a:xfrm>
            <a:off x="547977" y="2337155"/>
            <a:ext cx="580445" cy="429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66360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373" y="2011159"/>
            <a:ext cx="6039361" cy="214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374" y="4329091"/>
            <a:ext cx="6039361" cy="137607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566400" y="559717"/>
            <a:ext cx="11059199" cy="102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de-DE" sz="3600" dirty="0">
                <a:ea typeface="Libre Franklin"/>
                <a:cs typeface="Libre Franklin"/>
                <a:sym typeface="Libre Franklin"/>
              </a:rPr>
              <a:t>High-</a:t>
            </a:r>
            <a:r>
              <a:rPr lang="de-DE" sz="3600" dirty="0" err="1">
                <a:ea typeface="Libre Franklin"/>
                <a:cs typeface="Libre Franklin"/>
                <a:sym typeface="Libre Franklin"/>
              </a:rPr>
              <a:t>throughput</a:t>
            </a:r>
            <a:r>
              <a:rPr lang="de-DE" sz="3600" dirty="0">
                <a:ea typeface="Libre Franklin"/>
                <a:cs typeface="Libre Franklin"/>
                <a:sym typeface="Libre Franklin"/>
              </a:rPr>
              <a:t> </a:t>
            </a:r>
            <a:r>
              <a:rPr lang="de-DE" sz="3600" dirty="0" err="1">
                <a:ea typeface="Libre Franklin"/>
                <a:cs typeface="Libre Franklin"/>
                <a:sym typeface="Libre Franklin"/>
              </a:rPr>
              <a:t>screening</a:t>
            </a:r>
            <a:r>
              <a:rPr lang="de-DE" sz="3600" dirty="0">
                <a:ea typeface="Libre Franklin"/>
                <a:cs typeface="Libre Franklin"/>
                <a:sym typeface="Libre Franklin"/>
              </a:rPr>
              <a:t> </a:t>
            </a:r>
            <a:r>
              <a:rPr lang="de-DE" sz="3600" dirty="0" err="1">
                <a:ea typeface="Libre Franklin"/>
                <a:cs typeface="Libre Franklin"/>
                <a:sym typeface="Libre Franklin"/>
              </a:rPr>
              <a:t>of</a:t>
            </a:r>
            <a:r>
              <a:rPr lang="de-DE" sz="3600" dirty="0">
                <a:ea typeface="Libre Franklin"/>
                <a:cs typeface="Libre Franklin"/>
                <a:sym typeface="Libre Franklin"/>
              </a:rPr>
              <a:t> </a:t>
            </a:r>
            <a:r>
              <a:rPr lang="de-DE" sz="3600" dirty="0" err="1">
                <a:ea typeface="Libre Franklin"/>
                <a:cs typeface="Libre Franklin"/>
                <a:sym typeface="Libre Franklin"/>
              </a:rPr>
              <a:t>rbd</a:t>
            </a:r>
            <a:r>
              <a:rPr lang="de-DE" sz="3600" dirty="0">
                <a:ea typeface="Libre Franklin"/>
                <a:cs typeface="Libre Franklin"/>
                <a:sym typeface="Libre Franklin"/>
              </a:rPr>
              <a:t> </a:t>
            </a:r>
            <a:r>
              <a:rPr lang="de-DE" sz="3600" dirty="0" err="1">
                <a:ea typeface="Libre Franklin"/>
                <a:cs typeface="Libre Franklin"/>
                <a:sym typeface="Libre Franklin"/>
              </a:rPr>
              <a:t>variants</a:t>
            </a:r>
            <a:r>
              <a:rPr lang="de-DE" sz="3600" dirty="0">
                <a:ea typeface="Libre Franklin"/>
                <a:cs typeface="Libre Franklin"/>
                <a:sym typeface="Libre Franklin"/>
              </a:rPr>
              <a:t> </a:t>
            </a:r>
            <a:r>
              <a:rPr lang="de-DE" sz="3600" dirty="0" err="1">
                <a:ea typeface="Libre Franklin"/>
                <a:cs typeface="Libre Franklin"/>
                <a:sym typeface="Libre Franklin"/>
              </a:rPr>
              <a:t>using</a:t>
            </a:r>
            <a:r>
              <a:rPr lang="de-DE" sz="3600" dirty="0">
                <a:ea typeface="Libre Franklin"/>
                <a:cs typeface="Libre Franklin"/>
                <a:sym typeface="Libre Franklin"/>
              </a:rPr>
              <a:t> MITOMI and on-chip </a:t>
            </a:r>
            <a:r>
              <a:rPr lang="de-DE" sz="3600" dirty="0" err="1">
                <a:ea typeface="Libre Franklin"/>
                <a:cs typeface="Libre Franklin"/>
                <a:sym typeface="Libre Franklin"/>
              </a:rPr>
              <a:t>expression</a:t>
            </a:r>
            <a:r>
              <a:rPr lang="de-DE" sz="3600" dirty="0">
                <a:ea typeface="Libre Franklin"/>
                <a:cs typeface="Libre Franklin"/>
                <a:sym typeface="Libre Franklin"/>
              </a:rPr>
              <a:t> </a:t>
            </a:r>
            <a:r>
              <a:rPr lang="de-DE" sz="3600" dirty="0" err="1">
                <a:ea typeface="Libre Franklin"/>
                <a:cs typeface="Libre Franklin"/>
                <a:sym typeface="Libre Franklin"/>
              </a:rPr>
              <a:t>of</a:t>
            </a:r>
            <a:r>
              <a:rPr lang="de-DE" sz="3600" dirty="0">
                <a:ea typeface="Libre Franklin"/>
                <a:cs typeface="Libre Franklin"/>
                <a:sym typeface="Libre Franklin"/>
              </a:rPr>
              <a:t> </a:t>
            </a:r>
            <a:r>
              <a:rPr lang="de-DE" sz="3600" dirty="0" err="1">
                <a:ea typeface="Libre Franklin"/>
                <a:cs typeface="Libre Franklin"/>
                <a:sym typeface="Libre Franklin"/>
              </a:rPr>
              <a:t>rbd</a:t>
            </a:r>
            <a:r>
              <a:rPr lang="de-DE" sz="3600" dirty="0">
                <a:ea typeface="Libre Franklin"/>
                <a:cs typeface="Libre Franklin"/>
                <a:sym typeface="Libre Franklin"/>
              </a:rPr>
              <a:t> </a:t>
            </a:r>
            <a:r>
              <a:rPr lang="de-DE" sz="3600" dirty="0" err="1">
                <a:ea typeface="Libre Franklin"/>
                <a:cs typeface="Libre Franklin"/>
                <a:sym typeface="Libre Franklin"/>
              </a:rPr>
              <a:t>variants</a:t>
            </a:r>
            <a:endParaRPr sz="3600" dirty="0"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8" name="Google Shape;10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19</a:t>
            </a:fld>
            <a:endParaRPr/>
          </a:p>
        </p:txBody>
      </p:sp>
      <p:pic>
        <p:nvPicPr>
          <p:cNvPr id="109" name="Google Shape;10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235" y="2185283"/>
            <a:ext cx="5378748" cy="174918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 txBox="1"/>
          <p:nvPr/>
        </p:nvSpPr>
        <p:spPr>
          <a:xfrm>
            <a:off x="573538" y="5811214"/>
            <a:ext cx="4719781" cy="29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33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Adapted from: Swank et al., 2019</a:t>
            </a:r>
            <a:endParaRPr sz="1333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8235" y="4376803"/>
            <a:ext cx="5528445" cy="1119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E1FDF73-6DD4-4BA1-878C-D3632E94C0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90002" y="4515822"/>
            <a:ext cx="2441196" cy="79173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74D14EE-D1EA-4ED0-AA6B-BDB7260D342D}"/>
              </a:ext>
            </a:extLst>
          </p:cNvPr>
          <p:cNvSpPr txBox="1"/>
          <p:nvPr/>
        </p:nvSpPr>
        <p:spPr>
          <a:xfrm>
            <a:off x="7390002" y="5410200"/>
            <a:ext cx="2563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rbd</a:t>
            </a:r>
            <a:r>
              <a:rPr lang="de-DE" dirty="0"/>
              <a:t>-GFP-His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9BF8D046-40C2-4631-8156-554D144D6B58}"/>
              </a:ext>
            </a:extLst>
          </p:cNvPr>
          <p:cNvCxnSpPr/>
          <p:nvPr/>
        </p:nvCxnSpPr>
        <p:spPr>
          <a:xfrm flipV="1">
            <a:off x="6346680" y="5017127"/>
            <a:ext cx="930420" cy="145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413D79-D724-48AA-A2DD-4E9B56EA2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Cell-free</a:t>
            </a:r>
            <a:r>
              <a:rPr lang="de-DE" dirty="0"/>
              <a:t> </a:t>
            </a:r>
            <a:r>
              <a:rPr lang="de-DE" dirty="0" err="1"/>
              <a:t>systems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BF9CE3D-FB62-42B5-9155-14E8BC3F5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273970"/>
            <a:ext cx="10512424" cy="823912"/>
          </a:xfrm>
        </p:spPr>
        <p:txBody>
          <a:bodyPr/>
          <a:lstStyle/>
          <a:p>
            <a:r>
              <a:rPr lang="de-DE" dirty="0" err="1"/>
              <a:t>Idea</a:t>
            </a:r>
            <a:r>
              <a:rPr lang="de-DE" dirty="0"/>
              <a:t>: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cellular</a:t>
            </a:r>
            <a:r>
              <a:rPr lang="de-DE" dirty="0"/>
              <a:t> </a:t>
            </a:r>
            <a:r>
              <a:rPr lang="de-DE" dirty="0" err="1"/>
              <a:t>transcription</a:t>
            </a:r>
            <a:r>
              <a:rPr lang="de-DE" dirty="0"/>
              <a:t> / </a:t>
            </a:r>
            <a:r>
              <a:rPr lang="de-DE" dirty="0" err="1"/>
              <a:t>translation</a:t>
            </a:r>
            <a:r>
              <a:rPr lang="de-DE" dirty="0"/>
              <a:t> out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cell</a:t>
            </a:r>
            <a:r>
              <a:rPr lang="de-DE" dirty="0"/>
              <a:t>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59494E7-99F0-4374-8CB4-31CF2F5A2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4418" y="2160355"/>
            <a:ext cx="4823164" cy="41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85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04;p15">
            <a:extLst>
              <a:ext uri="{FF2B5EF4-FFF2-40B4-BE49-F238E27FC236}">
                <a16:creationId xmlns:a16="http://schemas.microsoft.com/office/drawing/2014/main" id="{3F2DF149-BEF7-491C-949F-16D57F1D43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9789" y="2227454"/>
            <a:ext cx="5180012" cy="37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4;p15">
            <a:extLst>
              <a:ext uri="{FF2B5EF4-FFF2-40B4-BE49-F238E27FC236}">
                <a16:creationId xmlns:a16="http://schemas.microsoft.com/office/drawing/2014/main" id="{813329B6-D825-4957-89E7-C0BB951540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72200" y="2227455"/>
            <a:ext cx="5180012" cy="37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BF13B3C-2F8F-41A1-9875-CC8B7AC8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Binding </a:t>
            </a:r>
            <a:r>
              <a:rPr lang="de-DE" dirty="0" err="1"/>
              <a:t>assays</a:t>
            </a:r>
            <a:endParaRPr lang="en-CH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0A3D8E-B646-475E-AFB4-58372EC8E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82576"/>
            <a:ext cx="5157787" cy="823912"/>
          </a:xfrm>
        </p:spPr>
        <p:txBody>
          <a:bodyPr/>
          <a:lstStyle/>
          <a:p>
            <a:r>
              <a:rPr lang="de-DE" dirty="0"/>
              <a:t>Binding </a:t>
            </a:r>
            <a:r>
              <a:rPr lang="de-DE" dirty="0" err="1"/>
              <a:t>of</a:t>
            </a:r>
            <a:r>
              <a:rPr lang="de-DE" dirty="0"/>
              <a:t> Ace2 </a:t>
            </a:r>
            <a:r>
              <a:rPr lang="de-DE" dirty="0" err="1"/>
              <a:t>receptor</a:t>
            </a:r>
            <a:endParaRPr lang="en-CH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40330A-663A-418B-8A65-EF523E5C25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82576"/>
            <a:ext cx="5183188" cy="823912"/>
          </a:xfrm>
        </p:spPr>
        <p:txBody>
          <a:bodyPr/>
          <a:lstStyle/>
          <a:p>
            <a:r>
              <a:rPr lang="de-DE" dirty="0"/>
              <a:t>Binding </a:t>
            </a:r>
            <a:r>
              <a:rPr lang="de-DE" dirty="0" err="1"/>
              <a:t>of</a:t>
            </a:r>
            <a:r>
              <a:rPr lang="de-DE" dirty="0"/>
              <a:t> anti-Spike </a:t>
            </a:r>
            <a:r>
              <a:rPr lang="de-DE" dirty="0" err="1"/>
              <a:t>antibody</a:t>
            </a:r>
            <a:endParaRPr lang="en-CH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B5E0123-2763-452F-BCE5-1F7A47CE2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0519" y="2267924"/>
            <a:ext cx="4143375" cy="36195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D54AACB-BC84-4D5C-90DE-03BD792B8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8108" y="2315549"/>
            <a:ext cx="414337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8711BA-6572-453C-BAA4-E9152296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Binding </a:t>
            </a:r>
            <a:r>
              <a:rPr lang="de-DE" dirty="0" err="1"/>
              <a:t>assay</a:t>
            </a:r>
            <a:r>
              <a:rPr lang="de-DE" dirty="0"/>
              <a:t>: anti-spike </a:t>
            </a:r>
            <a:r>
              <a:rPr lang="de-DE" dirty="0" err="1"/>
              <a:t>binding</a:t>
            </a:r>
            <a:r>
              <a:rPr lang="de-DE" dirty="0"/>
              <a:t> </a:t>
            </a:r>
            <a:r>
              <a:rPr lang="de-DE" dirty="0" err="1"/>
              <a:t>wt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omicron</a:t>
            </a:r>
            <a:endParaRPr lang="en-C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33783-184E-465A-A914-45EF2E335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53013"/>
            <a:ext cx="6511043" cy="2091295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48B4DEA-2F00-4312-881C-AD07DF949E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176601"/>
              </p:ext>
            </p:extLst>
          </p:nvPr>
        </p:nvGraphicFramePr>
        <p:xfrm>
          <a:off x="7803610" y="2753013"/>
          <a:ext cx="3732168" cy="2319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rism 9" r:id="rId4" imgW="4784043" imgH="2973072" progId="Prism9.Document">
                  <p:embed/>
                </p:oleObj>
              </mc:Choice>
              <mc:Fallback>
                <p:oleObj name="Prism 9" r:id="rId4" imgW="4784043" imgH="2973072" progId="Prism9.Document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403262BF-AF6D-4E30-860F-7AA8791D09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03610" y="2753013"/>
                        <a:ext cx="3732168" cy="2319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5408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C3311-74A5-401B-B48F-840408095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Lysate </a:t>
            </a:r>
            <a:r>
              <a:rPr lang="de-DE" dirty="0" err="1"/>
              <a:t>vs</a:t>
            </a:r>
            <a:r>
              <a:rPr lang="de-DE" dirty="0"/>
              <a:t> PURE</a:t>
            </a:r>
            <a:endParaRPr lang="en-CH" dirty="0"/>
          </a:p>
        </p:txBody>
      </p:sp>
      <p:pic>
        <p:nvPicPr>
          <p:cNvPr id="7" name="Grafik 1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66192DB-00EA-4337-B3B3-3C1123A9F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2075408"/>
            <a:ext cx="10356493" cy="3458756"/>
          </a:xfrm>
          <a:prstGeom prst="rect">
            <a:avLst/>
          </a:prstGeom>
        </p:spPr>
      </p:pic>
      <p:sp>
        <p:nvSpPr>
          <p:cNvPr id="8" name="Textfeld 13">
            <a:extLst>
              <a:ext uri="{FF2B5EF4-FFF2-40B4-BE49-F238E27FC236}">
                <a16:creationId xmlns:a16="http://schemas.microsoft.com/office/drawing/2014/main" id="{68169299-459E-49AB-B3D0-711902CD2E5C}"/>
              </a:ext>
            </a:extLst>
          </p:cNvPr>
          <p:cNvSpPr txBox="1"/>
          <p:nvPr/>
        </p:nvSpPr>
        <p:spPr>
          <a:xfrm>
            <a:off x="839788" y="5584466"/>
            <a:ext cx="5982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err="1"/>
              <a:t>adapted</a:t>
            </a:r>
            <a:r>
              <a:rPr lang="de-DE" sz="1000" i="1" dirty="0"/>
              <a:t> </a:t>
            </a:r>
            <a:r>
              <a:rPr lang="de-DE" sz="1000" i="1" dirty="0" err="1"/>
              <a:t>from</a:t>
            </a:r>
            <a:r>
              <a:rPr lang="de-DE" sz="1000" i="1" dirty="0"/>
              <a:t>: </a:t>
            </a:r>
            <a:r>
              <a:rPr lang="de-DE" sz="1000" i="1" dirty="0" err="1"/>
              <a:t>Laohakunakorn</a:t>
            </a:r>
            <a:r>
              <a:rPr lang="de-DE" sz="1000" i="1" dirty="0"/>
              <a:t> et al., </a:t>
            </a:r>
            <a:r>
              <a:rPr lang="en-US" sz="1000" i="1" dirty="0"/>
              <a:t>Frontiers in Bioengineering and Biotechnology, 2020</a:t>
            </a:r>
            <a:endParaRPr lang="de-DE" sz="1000" i="1" dirty="0"/>
          </a:p>
        </p:txBody>
      </p:sp>
      <p:sp>
        <p:nvSpPr>
          <p:cNvPr id="9" name="Textfeld 2">
            <a:extLst>
              <a:ext uri="{FF2B5EF4-FFF2-40B4-BE49-F238E27FC236}">
                <a16:creationId xmlns:a16="http://schemas.microsoft.com/office/drawing/2014/main" id="{12BEC282-9E55-4336-8EA8-8D5920096958}"/>
              </a:ext>
            </a:extLst>
          </p:cNvPr>
          <p:cNvSpPr txBox="1"/>
          <p:nvPr/>
        </p:nvSpPr>
        <p:spPr>
          <a:xfrm>
            <a:off x="7362213" y="1578830"/>
            <a:ext cx="3022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PURE</a:t>
            </a:r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A2F52F90-51D7-4556-ACC8-09300E345A52}"/>
              </a:ext>
            </a:extLst>
          </p:cNvPr>
          <p:cNvSpPr txBox="1"/>
          <p:nvPr/>
        </p:nvSpPr>
        <p:spPr>
          <a:xfrm>
            <a:off x="2155582" y="1578830"/>
            <a:ext cx="897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Lysate</a:t>
            </a:r>
          </a:p>
        </p:txBody>
      </p:sp>
    </p:spTree>
    <p:extLst>
      <p:ext uri="{BB962C8B-B14F-4D97-AF65-F5344CB8AC3E}">
        <p14:creationId xmlns:p14="http://schemas.microsoft.com/office/powerpoint/2010/main" val="2930965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C3311-74A5-401B-B48F-840408095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Lysate </a:t>
            </a:r>
            <a:r>
              <a:rPr lang="de-DE" dirty="0" err="1"/>
              <a:t>vs</a:t>
            </a:r>
            <a:r>
              <a:rPr lang="de-DE" dirty="0"/>
              <a:t> PURE</a:t>
            </a:r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3EE29-D654-4FD1-8977-0EFA7AF6CF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Lysate</a:t>
            </a:r>
            <a:endParaRPr lang="en-C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C328E-775A-4F13-B727-6A2A97C95F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 err="1"/>
              <a:t>Has</a:t>
            </a:r>
            <a:r>
              <a:rPr lang="de-DE" sz="2000" dirty="0"/>
              <a:t> </a:t>
            </a:r>
            <a:r>
              <a:rPr lang="de-DE" sz="2000" dirty="0" err="1"/>
              <a:t>been</a:t>
            </a:r>
            <a:r>
              <a:rPr lang="de-DE" sz="2000" dirty="0"/>
              <a:t> </a:t>
            </a:r>
            <a:r>
              <a:rPr lang="de-DE" sz="2000" dirty="0" err="1"/>
              <a:t>around</a:t>
            </a:r>
            <a:r>
              <a:rPr lang="de-DE" sz="2000" dirty="0"/>
              <a:t> </a:t>
            </a:r>
            <a:r>
              <a:rPr lang="de-DE" sz="2000" dirty="0" err="1"/>
              <a:t>forever</a:t>
            </a:r>
            <a:endParaRPr lang="de-DE" sz="2000" dirty="0"/>
          </a:p>
          <a:p>
            <a:r>
              <a:rPr lang="de-DE" sz="2000" dirty="0"/>
              <a:t>High </a:t>
            </a:r>
            <a:r>
              <a:rPr lang="de-DE" sz="2000" dirty="0" err="1"/>
              <a:t>yield</a:t>
            </a:r>
            <a:endParaRPr lang="de-DE" sz="2000" dirty="0"/>
          </a:p>
          <a:p>
            <a:r>
              <a:rPr lang="de-DE" sz="2000" dirty="0" err="1"/>
              <a:t>Cheap</a:t>
            </a:r>
            <a:r>
              <a:rPr lang="de-DE" sz="2000" dirty="0"/>
              <a:t> and easy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make</a:t>
            </a:r>
            <a:endParaRPr lang="de-DE" sz="2000" dirty="0"/>
          </a:p>
          <a:p>
            <a:r>
              <a:rPr lang="de-DE" sz="2000" dirty="0"/>
              <a:t>Many different </a:t>
            </a:r>
            <a:r>
              <a:rPr lang="de-DE" sz="2000" dirty="0" err="1"/>
              <a:t>systems</a:t>
            </a:r>
            <a:r>
              <a:rPr lang="de-DE" sz="2000" dirty="0"/>
              <a:t> </a:t>
            </a:r>
            <a:r>
              <a:rPr lang="de-DE" sz="2000" dirty="0" err="1"/>
              <a:t>available</a:t>
            </a:r>
            <a:endParaRPr lang="de-DE" sz="2000" dirty="0"/>
          </a:p>
          <a:p>
            <a:r>
              <a:rPr lang="de-DE" sz="2000" dirty="0" err="1"/>
              <a:t>Undefined</a:t>
            </a:r>
            <a:r>
              <a:rPr lang="de-DE" sz="2000" dirty="0"/>
              <a:t> and </a:t>
            </a:r>
            <a:r>
              <a:rPr lang="de-DE" sz="2000" dirty="0" err="1"/>
              <a:t>complex</a:t>
            </a:r>
            <a:endParaRPr lang="de-DE" sz="2000" dirty="0"/>
          </a:p>
          <a:p>
            <a:endParaRPr lang="de-DE" sz="2000" dirty="0"/>
          </a:p>
          <a:p>
            <a:pPr marL="0" indent="0">
              <a:buNone/>
            </a:pPr>
            <a:r>
              <a:rPr lang="de-DE" sz="2000" dirty="0">
                <a:sym typeface="Wingdings" panose="05000000000000000000" pitchFamily="2" charset="2"/>
              </a:rPr>
              <a:t> Black box</a:t>
            </a:r>
            <a:endParaRPr lang="en-CH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ADAFC6-29B9-4760-AC84-F8C69F43BB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PURE</a:t>
            </a:r>
            <a:endParaRPr lang="en-CH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07881A-21F4-4D80-8FB9-DAD806C5F71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de-DE" sz="2000" dirty="0" err="1"/>
              <a:t>Since</a:t>
            </a:r>
            <a:r>
              <a:rPr lang="de-DE" sz="2000" dirty="0"/>
              <a:t> 2001</a:t>
            </a:r>
          </a:p>
          <a:p>
            <a:r>
              <a:rPr lang="de-DE" sz="2000" dirty="0" err="1"/>
              <a:t>Less</a:t>
            </a:r>
            <a:r>
              <a:rPr lang="de-DE" sz="2000" dirty="0"/>
              <a:t> </a:t>
            </a:r>
            <a:r>
              <a:rPr lang="de-DE" sz="2000" dirty="0" err="1"/>
              <a:t>active</a:t>
            </a:r>
            <a:endParaRPr lang="de-DE" sz="2000" dirty="0"/>
          </a:p>
          <a:p>
            <a:r>
              <a:rPr lang="de-DE" sz="2000" dirty="0"/>
              <a:t>Expensive and </a:t>
            </a:r>
            <a:r>
              <a:rPr lang="de-DE" sz="2000" dirty="0" err="1"/>
              <a:t>laborious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make</a:t>
            </a:r>
            <a:r>
              <a:rPr lang="de-DE" sz="2000" dirty="0"/>
              <a:t> </a:t>
            </a:r>
          </a:p>
          <a:p>
            <a:r>
              <a:rPr lang="de-DE" sz="2000" dirty="0" err="1"/>
              <a:t>Only</a:t>
            </a:r>
            <a:r>
              <a:rPr lang="de-DE" sz="2000" dirty="0"/>
              <a:t> E. coli </a:t>
            </a:r>
            <a:r>
              <a:rPr lang="de-DE" sz="2000" dirty="0" err="1"/>
              <a:t>based</a:t>
            </a:r>
            <a:endParaRPr lang="de-DE" sz="2000" dirty="0"/>
          </a:p>
          <a:p>
            <a:r>
              <a:rPr lang="de-DE" sz="2000" dirty="0"/>
              <a:t>Well-</a:t>
            </a:r>
            <a:r>
              <a:rPr lang="de-DE" sz="2000" dirty="0" err="1"/>
              <a:t>defined</a:t>
            </a:r>
            <a:r>
              <a:rPr lang="de-DE" sz="2000" dirty="0"/>
              <a:t> and </a:t>
            </a:r>
            <a:r>
              <a:rPr lang="de-DE" sz="2000" dirty="0" err="1"/>
              <a:t>comparably</a:t>
            </a:r>
            <a:r>
              <a:rPr lang="de-DE" sz="2000" dirty="0"/>
              <a:t> </a:t>
            </a:r>
            <a:r>
              <a:rPr lang="de-DE" sz="2000" dirty="0" err="1"/>
              <a:t>well</a:t>
            </a:r>
            <a:r>
              <a:rPr lang="de-DE" sz="2000" dirty="0"/>
              <a:t> </a:t>
            </a:r>
            <a:r>
              <a:rPr lang="de-DE" sz="2000" dirty="0" err="1"/>
              <a:t>understood</a:t>
            </a: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de-DE" sz="2000" dirty="0" err="1">
                <a:sym typeface="Wingdings" panose="05000000000000000000" pitchFamily="2" charset="2"/>
              </a:rPr>
              <a:t>Less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of</a:t>
            </a:r>
            <a:r>
              <a:rPr lang="de-DE" sz="2000" dirty="0">
                <a:sym typeface="Wingdings" panose="05000000000000000000" pitchFamily="2" charset="2"/>
              </a:rPr>
              <a:t> a </a:t>
            </a:r>
            <a:r>
              <a:rPr lang="de-DE" sz="2000" dirty="0" err="1">
                <a:sym typeface="Wingdings" panose="05000000000000000000" pitchFamily="2" charset="2"/>
              </a:rPr>
              <a:t>black</a:t>
            </a:r>
            <a:r>
              <a:rPr lang="de-DE" sz="2000" dirty="0">
                <a:sym typeface="Wingdings" panose="05000000000000000000" pitchFamily="2" charset="2"/>
              </a:rPr>
              <a:t> box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986312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218C746-A18D-479C-BA08-03A013CA8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Applications</a:t>
            </a:r>
            <a:endParaRPr lang="en-CH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682CC5-4DF4-494F-8936-4E4C08D1D9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Basic </a:t>
            </a:r>
            <a:r>
              <a:rPr lang="de-DE" dirty="0" err="1"/>
              <a:t>science</a:t>
            </a:r>
            <a:r>
              <a:rPr lang="de-DE" dirty="0"/>
              <a:t>: </a:t>
            </a:r>
            <a:r>
              <a:rPr lang="de-DE" dirty="0" err="1"/>
              <a:t>understanding</a:t>
            </a:r>
            <a:r>
              <a:rPr lang="de-DE" dirty="0"/>
              <a:t> </a:t>
            </a:r>
            <a:r>
              <a:rPr lang="de-DE" dirty="0" err="1"/>
              <a:t>biological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better</a:t>
            </a:r>
            <a:endParaRPr lang="de-DE" dirty="0"/>
          </a:p>
          <a:p>
            <a:r>
              <a:rPr lang="de-DE" dirty="0"/>
              <a:t>Rapid </a:t>
            </a:r>
            <a:r>
              <a:rPr lang="de-DE" dirty="0" err="1"/>
              <a:t>prototyping</a:t>
            </a:r>
            <a:endParaRPr lang="de-DE" dirty="0"/>
          </a:p>
          <a:p>
            <a:r>
              <a:rPr lang="de-DE" dirty="0" err="1"/>
              <a:t>Diagnostics</a:t>
            </a:r>
            <a:endParaRPr lang="de-DE" dirty="0"/>
          </a:p>
          <a:p>
            <a:r>
              <a:rPr lang="de-DE" dirty="0" err="1"/>
              <a:t>Therapeutics</a:t>
            </a:r>
            <a:endParaRPr lang="de-DE" dirty="0"/>
          </a:p>
          <a:p>
            <a:r>
              <a:rPr lang="de-DE" dirty="0" err="1"/>
              <a:t>Metabolic</a:t>
            </a:r>
            <a:r>
              <a:rPr lang="de-DE" dirty="0"/>
              <a:t> </a:t>
            </a:r>
            <a:r>
              <a:rPr lang="de-DE" dirty="0" err="1"/>
              <a:t>engineering</a:t>
            </a:r>
            <a:endParaRPr lang="de-DE" dirty="0"/>
          </a:p>
          <a:p>
            <a:r>
              <a:rPr lang="de-DE" dirty="0"/>
              <a:t>Building a </a:t>
            </a:r>
            <a:r>
              <a:rPr lang="de-DE" dirty="0" err="1"/>
              <a:t>synthetic</a:t>
            </a:r>
            <a:r>
              <a:rPr lang="de-DE" dirty="0"/>
              <a:t> </a:t>
            </a:r>
            <a:r>
              <a:rPr lang="de-DE" dirty="0" err="1"/>
              <a:t>cell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18F522-920A-448B-AEA8-ED9EF5811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439" y="1690688"/>
            <a:ext cx="5370810" cy="4309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B18288-8A2F-4D7E-B23E-92F317D4DF5F}"/>
              </a:ext>
            </a:extLst>
          </p:cNvPr>
          <p:cNvSpPr txBox="1"/>
          <p:nvPr/>
        </p:nvSpPr>
        <p:spPr>
          <a:xfrm>
            <a:off x="6470542" y="6176963"/>
            <a:ext cx="1968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err="1"/>
              <a:t>Tinafar</a:t>
            </a:r>
            <a:r>
              <a:rPr lang="de-DE" sz="1000" i="1" dirty="0"/>
              <a:t> 2019</a:t>
            </a:r>
            <a:endParaRPr lang="en-CH" sz="1000" i="1" dirty="0"/>
          </a:p>
        </p:txBody>
      </p:sp>
    </p:spTree>
    <p:extLst>
      <p:ext uri="{BB962C8B-B14F-4D97-AF65-F5344CB8AC3E}">
        <p14:creationId xmlns:p14="http://schemas.microsoft.com/office/powerpoint/2010/main" val="319889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2CA95-E218-4B11-89C0-F4737E7A2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 </a:t>
            </a:r>
            <a:r>
              <a:rPr lang="de-DE" dirty="0" err="1"/>
              <a:t>science</a:t>
            </a:r>
            <a:r>
              <a:rPr lang="de-DE" dirty="0"/>
              <a:t>: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probably</a:t>
            </a:r>
            <a:r>
              <a:rPr lang="de-DE" dirty="0"/>
              <a:t> </a:t>
            </a:r>
            <a:r>
              <a:rPr lang="de-DE" dirty="0" err="1"/>
              <a:t>oldest</a:t>
            </a:r>
            <a:r>
              <a:rPr lang="de-DE" dirty="0"/>
              <a:t> </a:t>
            </a:r>
            <a:r>
              <a:rPr lang="de-DE" dirty="0" err="1"/>
              <a:t>cell-free</a:t>
            </a:r>
            <a:r>
              <a:rPr lang="de-DE" dirty="0"/>
              <a:t> </a:t>
            </a:r>
            <a:r>
              <a:rPr lang="de-DE" dirty="0" err="1"/>
              <a:t>experiment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C6029-171F-4D53-90BF-872B6698B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30" y="2114875"/>
            <a:ext cx="3752606" cy="2201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672CA0-969D-45CD-897A-5804E7E0844E}"/>
              </a:ext>
            </a:extLst>
          </p:cNvPr>
          <p:cNvSpPr txBox="1"/>
          <p:nvPr/>
        </p:nvSpPr>
        <p:spPr>
          <a:xfrm>
            <a:off x="1128793" y="4740776"/>
            <a:ext cx="9934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1897: Buchner: </a:t>
            </a:r>
            <a:r>
              <a:rPr lang="de-DE" dirty="0" err="1"/>
              <a:t>Alcoholic</a:t>
            </a:r>
            <a:r>
              <a:rPr lang="de-DE" dirty="0"/>
              <a:t> </a:t>
            </a:r>
            <a:r>
              <a:rPr lang="de-DE" dirty="0" err="1"/>
              <a:t>fermentation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independent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living</a:t>
            </a:r>
            <a:r>
              <a:rPr lang="de-DE" dirty="0"/>
              <a:t> </a:t>
            </a:r>
            <a:r>
              <a:rPr lang="de-DE" dirty="0" err="1"/>
              <a:t>organisms</a:t>
            </a:r>
            <a:r>
              <a:rPr lang="de-DE" dirty="0"/>
              <a:t> (</a:t>
            </a:r>
            <a:r>
              <a:rPr lang="de-DE" dirty="0" err="1"/>
              <a:t>yeast</a:t>
            </a:r>
            <a:r>
              <a:rPr lang="de-DE" dirty="0"/>
              <a:t>) but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enzymes</a:t>
            </a:r>
            <a:r>
              <a:rPr lang="de-DE" dirty="0"/>
              <a:t>.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259432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2CA95-E218-4B11-89C0-F4737E7A2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Basic </a:t>
            </a:r>
            <a:r>
              <a:rPr lang="de-DE" dirty="0" err="1"/>
              <a:t>science</a:t>
            </a:r>
            <a:r>
              <a:rPr lang="de-DE" dirty="0"/>
              <a:t>: </a:t>
            </a:r>
            <a:r>
              <a:rPr lang="de-DE" dirty="0" err="1"/>
              <a:t>Deciphering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genetic</a:t>
            </a:r>
            <a:r>
              <a:rPr lang="de-DE" dirty="0"/>
              <a:t> code</a:t>
            </a:r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672CA0-969D-45CD-897A-5804E7E0844E}"/>
              </a:ext>
            </a:extLst>
          </p:cNvPr>
          <p:cNvSpPr txBox="1"/>
          <p:nvPr/>
        </p:nvSpPr>
        <p:spPr>
          <a:xfrm>
            <a:off x="1128793" y="5693922"/>
            <a:ext cx="9934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1960s Nirenberg and </a:t>
            </a:r>
            <a:r>
              <a:rPr lang="de-DE" dirty="0" err="1"/>
              <a:t>coworkers</a:t>
            </a:r>
            <a:r>
              <a:rPr lang="de-DE" dirty="0"/>
              <a:t> </a:t>
            </a:r>
            <a:r>
              <a:rPr lang="de-DE" dirty="0" err="1"/>
              <a:t>deciphered</a:t>
            </a:r>
            <a:r>
              <a:rPr lang="de-DE" dirty="0"/>
              <a:t> </a:t>
            </a:r>
            <a:r>
              <a:rPr lang="de-DE" dirty="0" err="1"/>
              <a:t>codon</a:t>
            </a:r>
            <a:r>
              <a:rPr lang="de-DE" dirty="0"/>
              <a:t> </a:t>
            </a:r>
            <a:r>
              <a:rPr lang="de-DE" dirty="0" err="1"/>
              <a:t>usage</a:t>
            </a:r>
            <a:r>
              <a:rPr lang="de-DE" dirty="0"/>
              <a:t> in </a:t>
            </a:r>
            <a:r>
              <a:rPr lang="de-DE" dirty="0" err="1"/>
              <a:t>living</a:t>
            </a:r>
            <a:r>
              <a:rPr lang="de-DE" dirty="0"/>
              <a:t> </a:t>
            </a:r>
            <a:r>
              <a:rPr lang="de-DE" dirty="0" err="1"/>
              <a:t>organisms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Nobel </a:t>
            </a:r>
            <a:r>
              <a:rPr lang="de-DE" dirty="0" err="1">
                <a:sym typeface="Wingdings" panose="05000000000000000000" pitchFamily="2" charset="2"/>
              </a:rPr>
              <a:t>prize</a:t>
            </a:r>
            <a:r>
              <a:rPr lang="de-DE" dirty="0">
                <a:sym typeface="Wingdings" panose="05000000000000000000" pitchFamily="2" charset="2"/>
              </a:rPr>
              <a:t> 1968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2B00B-DD74-4C2B-AC4C-C1616617E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106" y="1315787"/>
            <a:ext cx="4419792" cy="422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60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3326E-D890-4492-AFBF-311142F3E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Rapid </a:t>
            </a:r>
            <a:r>
              <a:rPr lang="de-DE" dirty="0" err="1"/>
              <a:t>prototyping</a:t>
            </a:r>
            <a:r>
              <a:rPr lang="de-DE" dirty="0"/>
              <a:t>: </a:t>
            </a:r>
            <a:r>
              <a:rPr lang="de-DE" dirty="0" err="1"/>
              <a:t>cell-free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lot</a:t>
            </a:r>
            <a:r>
              <a:rPr lang="de-DE" dirty="0"/>
              <a:t> </a:t>
            </a:r>
            <a:r>
              <a:rPr lang="de-DE" dirty="0" err="1"/>
              <a:t>faster</a:t>
            </a:r>
            <a:r>
              <a:rPr lang="de-DE" dirty="0"/>
              <a:t>!</a:t>
            </a:r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1E7161-D146-45B3-8291-775DC7F393D7}"/>
              </a:ext>
            </a:extLst>
          </p:cNvPr>
          <p:cNvSpPr txBox="1"/>
          <p:nvPr/>
        </p:nvSpPr>
        <p:spPr>
          <a:xfrm>
            <a:off x="921808" y="6123543"/>
            <a:ext cx="19672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/>
              <a:t>Niederholtmeyer</a:t>
            </a:r>
            <a:r>
              <a:rPr lang="en-US" sz="1000" i="1" dirty="0"/>
              <a:t> et al. </a:t>
            </a:r>
            <a:r>
              <a:rPr lang="en-US" sz="1000" i="1" dirty="0" err="1"/>
              <a:t>eLife</a:t>
            </a:r>
            <a:r>
              <a:rPr lang="en-US" sz="1000" i="1" dirty="0"/>
              <a:t> 2015.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2A41A9-186C-4E7F-8C56-363F6FDA8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121" y="1825971"/>
            <a:ext cx="3102870" cy="688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CAA7C0-A60F-4AEA-AB42-1466090FA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08" y="3031845"/>
            <a:ext cx="4555762" cy="2096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897C40-E69F-42BE-A245-2B7869298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94" y="2947191"/>
            <a:ext cx="3744657" cy="23687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EE9092-18A0-4F2B-922B-C0E3FE2FA02E}"/>
              </a:ext>
            </a:extLst>
          </p:cNvPr>
          <p:cNvSpPr txBox="1"/>
          <p:nvPr/>
        </p:nvSpPr>
        <p:spPr>
          <a:xfrm>
            <a:off x="6489888" y="6092765"/>
            <a:ext cx="4863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/>
              <a:t>https://international.neb.com/tools-and-resources/feature-articles/foundations-of-molecular-cloning-past-present-and-future</a:t>
            </a:r>
            <a:endParaRPr lang="en-CH" sz="1000" i="1" dirty="0"/>
          </a:p>
        </p:txBody>
      </p:sp>
    </p:spTree>
    <p:extLst>
      <p:ext uri="{BB962C8B-B14F-4D97-AF65-F5344CB8AC3E}">
        <p14:creationId xmlns:p14="http://schemas.microsoft.com/office/powerpoint/2010/main" val="3348934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49785-C8ED-4E3B-AD1D-D4498333C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Diagnostics</a:t>
            </a:r>
            <a:r>
              <a:rPr lang="de-DE" dirty="0"/>
              <a:t>: Biosensors</a:t>
            </a:r>
            <a:endParaRPr lang="en-CH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794F7D-0774-4AF1-A2A6-DE1C613046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molecules</a:t>
            </a:r>
            <a:r>
              <a:rPr lang="de-DE" dirty="0"/>
              <a:t> (e.g. Mercury)</a:t>
            </a:r>
          </a:p>
          <a:p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nucleic</a:t>
            </a:r>
            <a:r>
              <a:rPr lang="de-DE" dirty="0"/>
              <a:t> </a:t>
            </a:r>
            <a:r>
              <a:rPr lang="de-DE" dirty="0" err="1"/>
              <a:t>acids</a:t>
            </a:r>
            <a:r>
              <a:rPr lang="de-DE" dirty="0"/>
              <a:t> (Zika </a:t>
            </a:r>
            <a:r>
              <a:rPr lang="de-DE" dirty="0" err="1"/>
              <a:t>virus</a:t>
            </a:r>
            <a:r>
              <a:rPr lang="de-DE" dirty="0"/>
              <a:t>)</a:t>
            </a:r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6FF046-E630-410E-8641-65FD9DBC9DFD}"/>
              </a:ext>
            </a:extLst>
          </p:cNvPr>
          <p:cNvSpPr txBox="1"/>
          <p:nvPr/>
        </p:nvSpPr>
        <p:spPr>
          <a:xfrm>
            <a:off x="969447" y="5881606"/>
            <a:ext cx="1968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/>
              <a:t>Villarreal 2017</a:t>
            </a:r>
            <a:endParaRPr lang="en-CH" sz="10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7C02F1-F897-4C89-BDB2-C9B87D4AD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690688"/>
            <a:ext cx="51816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2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766</Words>
  <Application>Microsoft Office PowerPoint</Application>
  <PresentationFormat>Widescreen</PresentationFormat>
  <Paragraphs>109</Paragraphs>
  <Slides>21</Slides>
  <Notes>1</Notes>
  <HiddenSlides>2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Libre Franklin</vt:lpstr>
      <vt:lpstr>Wingdings</vt:lpstr>
      <vt:lpstr>Office</vt:lpstr>
      <vt:lpstr>Prism 9</vt:lpstr>
      <vt:lpstr>Cell-free systems – what is it good for?</vt:lpstr>
      <vt:lpstr>Cell-free systems</vt:lpstr>
      <vt:lpstr>Lysate vs PURE</vt:lpstr>
      <vt:lpstr>Lysate vs PURE</vt:lpstr>
      <vt:lpstr>Applications</vt:lpstr>
      <vt:lpstr>Basic science: the probably oldest cell-free experiment</vt:lpstr>
      <vt:lpstr>Basic science: Deciphering the genetic code</vt:lpstr>
      <vt:lpstr>Rapid prototyping: cell-free is a lot faster!</vt:lpstr>
      <vt:lpstr>Diagnostics: Biosensors</vt:lpstr>
      <vt:lpstr>Diagnostics: Biosensors</vt:lpstr>
      <vt:lpstr>Therapeutics</vt:lpstr>
      <vt:lpstr>Therapeutics / Biomolecular Manufacturing</vt:lpstr>
      <vt:lpstr>Metabolic Engineering</vt:lpstr>
      <vt:lpstr>Basis for a synthetic cell</vt:lpstr>
      <vt:lpstr>Basis for a synthetic cell</vt:lpstr>
      <vt:lpstr>What is it good for?</vt:lpstr>
      <vt:lpstr>Between wild type and omicron: Characterzizing binding strength of SARS-CoV-2 receptor binding domain variants</vt:lpstr>
      <vt:lpstr>Receptor binding domain (rbd) of SARS CoV 2</vt:lpstr>
      <vt:lpstr>High-throughput screening of rbd variants using MITOMI and on-chip expression of rbd variants</vt:lpstr>
      <vt:lpstr>Binding assays</vt:lpstr>
      <vt:lpstr>Binding assay: anti-spike binding wt vs omicron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OnePot PURE cell-free system</dc:title>
  <dc:creator>Laura</dc:creator>
  <cp:lastModifiedBy>LauraLBNC</cp:lastModifiedBy>
  <cp:revision>27</cp:revision>
  <dcterms:created xsi:type="dcterms:W3CDTF">2022-10-18T10:50:34Z</dcterms:created>
  <dcterms:modified xsi:type="dcterms:W3CDTF">2022-12-08T18:11:18Z</dcterms:modified>
</cp:coreProperties>
</file>